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21" r:id="rId4"/>
    <p:sldMasterId id="2147483722" r:id="rId5"/>
    <p:sldMasterId id="214748372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BEFFD94-780E-45FB-A0A2-0D366D75D5E4}">
  <a:tblStyle styleId="{5BEFFD94-780E-45FB-A0A2-0D366D75D5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3D8E6F5-F215-45B9-B674-FE4C83779E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3" Type="http://schemas.openxmlformats.org/officeDocument/2006/relationships/hyperlink" Target="https://docs.google.com/presentation/d/1TKlU3SfrGHLE-pBYU-zGJVdsXtC9dUs-4CDzHMAnEjg/edit?usp=sharing" TargetMode="External"/><Relationship Id="rId4" Type="http://schemas.openxmlformats.org/officeDocument/2006/relationships/hyperlink" Target="http://www.wordclouds.com/" TargetMode="External"/><Relationship Id="rId5" Type="http://schemas.openxmlformats.org/officeDocument/2006/relationships/hyperlink" Target="https://docs.google.com/spreadsheets/d/1PfW7udgIyiMxfbT9IgARJ2zCEJWXLrG5wfA92rPq1N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ws.gamme.com.tw/1384639" TargetMode="External"/><Relationship Id="rId3" Type="http://schemas.openxmlformats.org/officeDocument/2006/relationships/hyperlink" Target="http://www.liwushuo.com/posts/1044487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ws.gamme.com.tw/1384639" TargetMode="External"/><Relationship Id="rId3" Type="http://schemas.openxmlformats.org/officeDocument/2006/relationships/hyperlink" Target="http://www.liwushuo.com/posts/1044487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5dr60lA23fJfAb5j9lra3EZRHnZY69QGo2jtxmKfxbc/edit?usp=sharing" TargetMode="External"/><Relationship Id="rId3" Type="http://schemas.openxmlformats.org/officeDocument/2006/relationships/hyperlink" Target="https://docs.google.com/spreadsheets/d/15dr60lA23fJfAb5j9lra3EZRHnZY69QGo2jtxmKfxbc/export?format=csv" TargetMode="External"/><Relationship Id="rId4" Type="http://schemas.openxmlformats.org/officeDocument/2006/relationships/hyperlink" Target="https://docs.google.com/presentation/d/1vYfkD0MQV8pkBCzQXuf98m3i3PypTz_x3KQQZIxOQd0/edit#slide=id.g1ecea54336_0_466" TargetMode="External"/><Relationship Id="rId5" Type="http://schemas.openxmlformats.org/officeDocument/2006/relationships/hyperlink" Target="https://docs.google.com/document/d/1j_7ZEWzIUiwutXmmeAZlhH263IDzKvbL1V8Za3sP4ZI/edit?usp=sharing" TargetMode="External"/><Relationship Id="rId6" Type="http://schemas.openxmlformats.org/officeDocument/2006/relationships/hyperlink" Target="https://docs.google.com/document/d/1j_7ZEWzIUiwutXmmeAZlhH263IDzKvbL1V8Za3sP4ZI/export?format=doc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raftbrewingbusiness.com/featured/barrel-aging-beer-experiments-what-flavors-you-can-expect-from-each-barrel-type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-tw/%E5%AD%B8%E7%94%9Ft%E6%AA%A2%E9%A9%97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5dr60lA23fJfAb5j9lra3EZRHnZY69QGo2jtxmKfxbc/edit?usp=sharing" TargetMode="External"/><Relationship Id="rId3" Type="http://schemas.openxmlformats.org/officeDocument/2006/relationships/hyperlink" Target="https://docs.google.com/spreadsheets/d/15dr60lA23fJfAb5j9lra3EZRHnZY69QGo2jtxmKfxbc/export?format=csv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r-web.com.tw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lipulichen.github.io/blog-pulipuli-info-data-2017/05/t-test/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odHmEuYrmHpZKCDB--LjqgGtTBuV5M_UNaoeop4vJPQ/edit?usp=sharing" TargetMode="External"/><Relationship Id="rId3" Type="http://schemas.openxmlformats.org/officeDocument/2006/relationships/hyperlink" Target="https://docs.google.com/spreadsheets/d/15dr60lA23fJfAb5j9lra3EZRHnZY69QGo2jtxmKfxbc/edit?usp=sharing" TargetMode="External"/><Relationship Id="rId4" Type="http://schemas.openxmlformats.org/officeDocument/2006/relationships/hyperlink" Target="https://docs.google.com/spreadsheets/d/15dr60lA23fJfAb5j9lra3EZRHnZY69QGo2jtxmKfxbc/export?format=csv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-XjFTSZIK94ri-sahXZEbWnXbkuHw8uZVlIj_L0yKqE/edit?usp=sharing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me.gamer.com.tw/creationDetail.php?sn=326554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http://pulipulichen.github.io/blogger/posts/2017/03/popup.html?_=&amp;icon=http://blog.codepen.io/wp-content/uploads/2012/06/Button-Fill-Black-Large.png&amp;url=http://codepen.io/pulipuli/full/dvjVmM/</a:t>
            </a:r>
            <a:r>
              <a:rPr lang="zh-TW">
                <a:solidFill>
                  <a:schemeClr val="dk1"/>
                </a:solidFill>
              </a:rPr>
              <a:t>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https://docs.google.com/presentation/d/1TKlU3SfrGHLE-pBYU-zGJVdsXtC9dUs-4CDzHMAnEjg/edit?usp=sharing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W10 連續變項的差異檢定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輔大網站的連結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尚未規劃完草稿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尚未建立公開連結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尚未確認心智圖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尚未刪去多餘投影片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尚未確認投影片裡面的註解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Google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PTT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尚未討論區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尚未上傳URL.txt教材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尚未公告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R0. 規劃大綱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R1. 理論部分完成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R2. 實作部分完成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R3.修正未確定的例子， 刪除多餘的投影片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R4. 實作單完成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http://www.wordclouds.com/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5"/>
              </a:rPr>
              <a:t>https://docs.google.com/spreadsheets/d/1PfW7udgIyiMxfbT9IgARJ2zCEJWXLrG5wfA92rPq1NA/edit</a:t>
            </a:r>
            <a:r>
              <a:rPr lang="zh-TW" sz="1000">
                <a:solidFill>
                  <a:srgbClr val="444444"/>
                </a:solidFill>
              </a:rPr>
              <a:t> </a:t>
            </a:r>
          </a:p>
        </p:txBody>
      </p:sp>
      <p:sp>
        <p:nvSpPr>
          <p:cNvPr id="497" name="Shape 4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https://news.gamme.com.tw/1384639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http://www.liwushuo.com/posts/1044487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https://news.gamme.com.tw/1384639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http://www.liwushuo.com/posts/1044487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6" name="Shape 73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https://docs.google.com/spreadsheets/d/15dr60lA23fJfAb5j9lra3EZRHnZY69QGo2jtxmKfxbc/edit?usp=sharing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下載CSV: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https://docs.google.com/spreadsheets/d/15dr60lA23fJfAb5j9lra3EZRHnZY69QGo2jtxmKfxbc/export?format=csv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-----------------------------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目標資料：汽車銷售表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https://docs.google.com/presentation/d/1vYfkD0MQV8pkBCzQXuf98m3i3PypTz_x3KQQZIxOQd0/edit#slide=id.g1ecea54336_0_466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改成卡車跟汽車的價格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https://docs.google.com/document/d/1j_7ZEWzIUiwutXmmeAZlhH263IDzKvbL1V8Za3sP4ZI/edit?usp=sharing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https://docs.google.com/document/d/1j_7ZEWzIUiwutXmmeAZlhH263IDzKvbL1V8Za3sP4ZI/export?format=doc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實作學習單: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&lt;a href="https://docs.google.com/document/d/1j_7ZEWzIUiwutXmmeAZlhH263IDzKvbL1V8Za3sP4ZI/export?format=doc" target="_blank"&gt;https://docs.google.com/document/d/1j_7ZEWzIUiwutXmmeAZlhH263IDzKvbL1V8Za3sP4ZI/export?format=doc&lt;/a&gt;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5" name="Shape 78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健力士啤酒</a:t>
            </a:r>
          </a:p>
        </p:txBody>
      </p:sp>
      <p:sp>
        <p:nvSpPr>
          <p:cNvPr id="812" name="Shape 81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Shape 8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https://www.craftbrewingbusiness.com/featured/barrel-aging-beer-experiments-what-flavors-you-can-expect-from-each-barrel-type/</a:t>
            </a:r>
            <a:r>
              <a:rPr lang="zh-TW"/>
              <a:t> </a:t>
            </a:r>
          </a:p>
        </p:txBody>
      </p:sp>
      <p:sp>
        <p:nvSpPr>
          <p:cNvPr id="833" name="Shape 83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guiness</a:t>
            </a:r>
          </a:p>
        </p:txBody>
      </p:sp>
      <p:sp>
        <p:nvSpPr>
          <p:cNvPr id="847" name="Shape 84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健力士啤酒</a:t>
            </a:r>
          </a:p>
        </p:txBody>
      </p:sp>
      <p:sp>
        <p:nvSpPr>
          <p:cNvPr id="862" name="Shape 86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https://www.wikiwand.com/zh-tw/%E5%AD%B8%E7%94%9Ft%E6%AA%A2%E9%A9%97</a:t>
            </a:r>
            <a:r>
              <a:rPr lang="zh-TW"/>
              <a:t> </a:t>
            </a:r>
          </a:p>
        </p:txBody>
      </p:sp>
      <p:sp>
        <p:nvSpPr>
          <p:cNvPr id="874" name="Shape 87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樹狀圖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獨立 成對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變異數 同質</a:t>
            </a:r>
          </a:p>
        </p:txBody>
      </p:sp>
      <p:sp>
        <p:nvSpPr>
          <p:cNvPr id="906" name="Shape 90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5" name="Shape 100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</a:t>
            </a:r>
          </a:p>
        </p:txBody>
      </p:sp>
      <p:sp>
        <p:nvSpPr>
          <p:cNvPr id="1017" name="Shape 101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https://docs.google.com/spreadsheets/d/15dr60lA23fJfAb5j9lra3EZRHnZY69QGo2jtxmKfxbc/edit?usp=sharing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下載CSV: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https://docs.google.com/spreadsheets/d/15dr60lA23fJfAb5j9lra3EZRHnZY69QGo2jtxmKfxbc/export?format=csv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5" name="Shape 102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6" name="Shape 103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1" name="Shape 105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http://www.r-web.com.tw/</a:t>
            </a:r>
            <a:r>
              <a:rPr lang="zh-TW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1" name="Shape 106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https://pulipulichen.github.io/blog-pulipuli-info-data-2017/05/t-test/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Shape 10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https://docs.google.com/document/d/1odHmEuYrmHpZKCDB--LjqgGtTBuV5M_UNaoeop4vJPQ/edit?usp=sharing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/>
              <a:t>W10-a. 獨立樣本t檢定&lt;br /&gt;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&lt;a href="https://docs.google.com/document/d/1odHmEuYrmHpZKCDB--LjqgGtTBuV5M_UNaoeop4vJPQ/export?format=doc" target="_blank"&gt;https://docs.google.com/document/d/1odHmEuYrmHpZKCDB--LjqgGtTBuV5M_UNaoeop4vJPQ/export?format=doc&lt;/a&gt;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https://docs.google.com/spreadsheets/d/15dr60lA23fJfAb5j9lra3EZRHnZY69QGo2jtxmKfxbc/edit?usp=sharing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下載CSV: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https://docs.google.com/spreadsheets/d/15dr60lA23fJfAb5j9lra3EZRHnZY69QGo2jtxmKfxbc/export?format=csv</a:t>
            </a:r>
            <a:r>
              <a:rPr lang="zh-TW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83" name="Shape 108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1" name="Shape 109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Shape 11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Shape 11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zh-TW"/>
              <a:t>W05 資料的中心與離度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https://docs.google.com/presentation/d/1GeW5yPbRidUjQg_c1MBLlpq2z0gN8o9s57ySmwiSfEs/edit?usp=sharing</a:t>
            </a:r>
          </a:p>
        </p:txBody>
      </p:sp>
      <p:sp>
        <p:nvSpPr>
          <p:cNvPr id="1120" name="Shape 112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0" name="Shape 113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Shape 11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3. 開啟獨立樣本t檢定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3" name="Shape 116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Shape 11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8" name="Shape 117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Shape 11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Shape 12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σ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α</a:t>
            </a:r>
          </a:p>
        </p:txBody>
      </p:sp>
      <p:sp>
        <p:nvSpPr>
          <p:cNvPr id="1206" name="Shape 120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μ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(70.8597-21.9851)/2</a:t>
            </a:r>
          </a:p>
        </p:txBody>
      </p:sp>
      <p:sp>
        <p:nvSpPr>
          <p:cNvPr id="1219" name="Shape 12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Shape 12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1" name="Shape 123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Shape 12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4" name="Shape 124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hape 12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Shape 12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6" name="Shape 125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Shape 12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本研究調查南北民眾上網時間是否有差異，北部民眾</a:t>
            </a:r>
            <a:r>
              <a:rPr lang="zh-TW">
                <a:solidFill>
                  <a:schemeClr val="dk1"/>
                </a:solidFill>
              </a:rPr>
              <a:t>抽樣</a:t>
            </a:r>
            <a:r>
              <a:rPr lang="zh-TW"/>
              <a:t>10位，平均上網時間為266.2分鐘；南部民眾抽樣9位，平均上網時間為219.78分鐘。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本研究使用獨立樣本t檢定來比較北部民眾與南部民眾的上網時間平均數是否有所所差異。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在變異數同質性檢定中，檢定統計量f值 = 0.4127，p值 = 0.20931，未達0.05顯著水準，表示兩組樣本之間的變異數並無顯著差異，因此獨立樣本t檢定採用變異數相同的檢定統計量t值計算方式。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北部民眾的平均上網時間為xxx分鐘，南部民眾的平均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與女同學的平均差異值為-4.8，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檢定統計量 t值 = -5.409，自由度 df = 18，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機率值(顯著性)p=0.00&lt;0.05，達到α=0.05的顯著水準，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應拒絕虛無假設H0，接受對立假設H1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即女同學的成績顯著地高於男同學的成績。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7" name="Shape 126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本研究調查南北民眾上網時間是否有差異，北部民眾</a:t>
            </a:r>
            <a:r>
              <a:rPr lang="zh-TW">
                <a:solidFill>
                  <a:schemeClr val="dk1"/>
                </a:solidFill>
              </a:rPr>
              <a:t>抽樣</a:t>
            </a:r>
            <a:r>
              <a:rPr lang="zh-TW"/>
              <a:t>10位，平均上網時間為266.2分鐘；南部民眾抽樣9位，平均上網時間為219.78分鐘。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本研究使用獨立樣本t檢定來比較北部民眾與南部民眾的上網時間平均數是否有所所差異。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在變異數同質性檢定中，檢定統計量f值 = 0.4127，p值 = 0.20931，未達0.05顯著水準，表示兩組樣本之間的變異數並無顯著差異，因此獨立樣本t檢定採用變異數相同的檢定統計量t值計算方式。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北部民眾的平均上網時間為xxx分鐘，南部民眾的平均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與女同學的平均差異值為-4.8，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檢定統計量 t值 = -5.409，自由度 df = 18，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機率值(顯著性)p=0.00&lt;0.05，達到α=0.05的顯著水準，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應拒絕虛無假設H0，接受對立假設H1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即女同學的成績顯著地高於男同學的成績。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0" name="Shape 128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Shape 12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Shape 12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本研究調查南北民眾上網時間是否有差異，北部民眾</a:t>
            </a:r>
            <a:r>
              <a:rPr lang="zh-TW">
                <a:solidFill>
                  <a:schemeClr val="dk1"/>
                </a:solidFill>
              </a:rPr>
              <a:t>抽樣</a:t>
            </a:r>
            <a:r>
              <a:rPr lang="zh-TW"/>
              <a:t>10位，平均上網時間為266.2分鐘；南部民眾抽樣9位，平均上網時間為219.78分鐘。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本研究使用獨立樣本t檢定來比較北部民眾與南部民眾的上網時間平均數是否有所所差異。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在變異數同質性檢定中，檢定統計量f值 = 0.4127，p值 = 0.20931，未達0.05顯著水準，表示兩組樣本之間的變異數並無顯著差異，因此獨立樣本t檢定採用變異數相同的檢定統計量t值計算方式。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北部民眾的平均上網時間為xxx分鐘，南部民眾的平均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與女同學的平均差異值為-4.8，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檢定統計量 t值 = -5.409，自由度 df = 18，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機率值(顯著性)p=0.00&lt;0.05，達到α=0.05的顯著水準，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應拒絕虛無假設H0，接受對立假設H1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即女同學的成績顯著地高於男同學的成績。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3" name="Shape 129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6" name="Shape 130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Shape 13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4" name="Shape 132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Shape 13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Shape 13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4" name="Shape 133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Shape 13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2" name="Shape 135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Shape 13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http://kittens.articlepac.com/cute-funny-kittens-2/</a:t>
            </a:r>
          </a:p>
        </p:txBody>
      </p:sp>
      <p:sp>
        <p:nvSpPr>
          <p:cNvPr id="1360" name="Shape 136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Shape 13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zh-TW" sz="1100" u="sng">
                <a:solidFill>
                  <a:srgbClr val="1155CC"/>
                </a:solidFill>
                <a:hlinkClick r:id="rId2"/>
              </a:rPr>
              <a:t>https://docs.google.com/spreadsheets/d/1-XjFTSZIK94ri-sahXZEbWnXbkuHw8uZVlIj_L0yKqE/edit?usp=sharing</a:t>
            </a:r>
            <a:r>
              <a:rPr lang="zh-TW" sz="1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370" name="Shape 137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Shape 13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W10-b. 教育程度會影響服務滿意度嗎？&lt;br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&lt;a href="https://docs.google.com/document/d/1bAh04EduFCu3X20p0ZOl6OTfr79Y7yxH-r8P_QMBd0I/export?format=doc" target="_blank"&gt;https://docs.google.com/document/d/1bAh04EduFCu3X20p0ZOl6OTfr79Y7yxH-r8P_QMBd0I/export?format=doc&lt;/a&gt;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https://docs.google.com/document/d/1bAh04EduFCu3X20p0ZOl6OTfr79Y7yxH-r8P_QMBd0I/edit?usp=sharing</a:t>
            </a:r>
          </a:p>
        </p:txBody>
      </p:sp>
      <p:sp>
        <p:nvSpPr>
          <p:cNvPr id="1381" name="Shape 138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Shape 13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9" name="Shape 138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Shape 13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9" name="Shape 139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https://home.gamer.com.tw/creationDetail.php?sn=326554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24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6.jp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6.jp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39.gif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jpg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jpg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Relationship Id="rId3" Type="http://schemas.openxmlformats.org/officeDocument/2006/relationships/image" Target="../media/image4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60.jp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60.jp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61.gif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76249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77" name="Shape 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0" y="3313551"/>
            <a:ext cx="3094027" cy="2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0" y="3580715"/>
            <a:ext cx="2854558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5" y="4293096"/>
            <a:ext cx="3347863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1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/>
          <p:nvPr>
            <p:ph idx="2" type="pic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4"/>
            <a:ext cx="8781376" cy="48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6" y="5608774"/>
            <a:ext cx="523241" cy="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2190750" y="-209550"/>
            <a:ext cx="4876799" cy="819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 rot="5400000">
            <a:off x="4824412" y="2424112"/>
            <a:ext cx="5753100" cy="20478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652462" y="452437"/>
            <a:ext cx="5753100" cy="5991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38200" y="571500"/>
            <a:ext cx="7162799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Shape 166"/>
          <p:cNvGrpSpPr/>
          <p:nvPr/>
        </p:nvGrpSpPr>
        <p:grpSpPr>
          <a:xfrm>
            <a:off x="3446822" y="0"/>
            <a:ext cx="5697168" cy="6858000"/>
            <a:chOff x="3446822" y="0"/>
            <a:chExt cx="5697168" cy="6858000"/>
          </a:xfrm>
        </p:grpSpPr>
        <p:pic>
          <p:nvPicPr>
            <p:cNvPr id="167" name="Shape 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8" y="0"/>
              <a:ext cx="5063132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2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Shape 169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75" y="5416950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4"/>
            <a:ext cx="8781376" cy="48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Shape 17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9" name="Shape 17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6" y="5608774"/>
            <a:ext cx="523241" cy="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0" cy="91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5" name="Shape 185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8" name="Shape 188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9" name="Shape 189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0" cy="91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8" cy="17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4" name="Shape 204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49"/>
            <a:ext cx="9143998" cy="17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9" name="Shape 20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29945" y="2439815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2" type="body"/>
          </p:nvPr>
        </p:nvSpPr>
        <p:spPr>
          <a:xfrm>
            <a:off x="334777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17" name="Shape 21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4" type="subTitle"/>
          </p:nvPr>
        </p:nvSpPr>
        <p:spPr>
          <a:xfrm>
            <a:off x="33501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5" type="body"/>
          </p:nvPr>
        </p:nvSpPr>
        <p:spPr>
          <a:xfrm>
            <a:off x="607102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0" name="Shape 220"/>
          <p:cNvSpPr txBox="1"/>
          <p:nvPr>
            <p:ph idx="6" type="subTitle"/>
          </p:nvPr>
        </p:nvSpPr>
        <p:spPr>
          <a:xfrm>
            <a:off x="60733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28" name="Shape 22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2" type="body"/>
          </p:nvPr>
        </p:nvSpPr>
        <p:spPr>
          <a:xfrm>
            <a:off x="476249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4" name="Shape 23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Shape 236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237" name="Shape 2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Shape 23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0" y="3313551"/>
            <a:ext cx="3094027" cy="2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Shape 245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246" name="Shape 24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Shape 24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0" y="3580715"/>
            <a:ext cx="2854558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3" name="Shape 25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59" name="Shape 25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1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7" name="Shape 287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92" name="Shape 29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630237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887787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630237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98" name="Shape 29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630237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1" name="Shape 301"/>
          <p:cNvSpPr/>
          <p:nvPr>
            <p:ph idx="2" type="pic"/>
          </p:nvPr>
        </p:nvSpPr>
        <p:spPr>
          <a:xfrm>
            <a:off x="3887787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30237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4" name="Shape 304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08" name="Shape 308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9" name="Shape 3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13" name="Shape 313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7" name="Shape 317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19" name="Shape 319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7" name="Shape 327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Shape 332"/>
          <p:cNvGrpSpPr/>
          <p:nvPr/>
        </p:nvGrpSpPr>
        <p:grpSpPr>
          <a:xfrm>
            <a:off x="3446822" y="0"/>
            <a:ext cx="5697168" cy="6858000"/>
            <a:chOff x="3446822" y="0"/>
            <a:chExt cx="5697168" cy="6858000"/>
          </a:xfrm>
        </p:grpSpPr>
        <p:pic>
          <p:nvPicPr>
            <p:cNvPr id="333" name="Shape 3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8" y="0"/>
              <a:ext cx="5063132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Shape 3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2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Shape 335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6" name="Shape 336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339" name="Shape 3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151" y="5416949"/>
            <a:ext cx="523241" cy="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4"/>
            <a:ext cx="8781376" cy="48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4" name="Shape 34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45" name="Shape 34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6" y="5608774"/>
            <a:ext cx="523241" cy="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0" cy="91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50" name="Shape 35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1" name="Shape 35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54" name="Shape 35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5" name="Shape 35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59" name="Shape 3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60" name="Shape 36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63" name="Shape 3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64" name="Shape 36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8" cy="17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69" name="Shape 36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70" name="Shape 370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49"/>
            <a:ext cx="9143998" cy="17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3" name="Shape 373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75" name="Shape 375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6" name="Shape 37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7" name="Shape 3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78" name="Shape 37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553745" y="2439815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1" name="Shape 381"/>
          <p:cNvSpPr txBox="1"/>
          <p:nvPr>
            <p:ph idx="2" type="body"/>
          </p:nvPr>
        </p:nvSpPr>
        <p:spPr>
          <a:xfrm>
            <a:off x="327157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83" name="Shape 383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4" name="Shape 384"/>
          <p:cNvSpPr txBox="1"/>
          <p:nvPr>
            <p:ph idx="4" type="subTitle"/>
          </p:nvPr>
        </p:nvSpPr>
        <p:spPr>
          <a:xfrm>
            <a:off x="32739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5" type="body"/>
          </p:nvPr>
        </p:nvSpPr>
        <p:spPr>
          <a:xfrm>
            <a:off x="599482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6" name="Shape 386"/>
          <p:cNvSpPr txBox="1"/>
          <p:nvPr>
            <p:ph idx="6" type="subTitle"/>
          </p:nvPr>
        </p:nvSpPr>
        <p:spPr>
          <a:xfrm>
            <a:off x="59971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7" name="Shape 3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88" name="Shape 388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92" name="Shape 39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93" name="Shape 3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4" name="Shape 3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8" cy="17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8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00" name="Shape 40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02" name="Shape 40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06" name="Shape 406"/>
          <p:cNvSpPr txBox="1"/>
          <p:nvPr>
            <p:ph idx="2" type="body"/>
          </p:nvPr>
        </p:nvSpPr>
        <p:spPr>
          <a:xfrm>
            <a:off x="476249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07" name="Shape 4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08" name="Shape 40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Shape 410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411" name="Shape 4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Shape 4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0" y="3313551"/>
            <a:ext cx="3094027" cy="2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Shape 419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420" name="Shape 4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Shape 42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Shape 422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0" y="3580715"/>
            <a:ext cx="2854558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27" name="Shape 427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28" name="Shape 4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433" name="Shape 433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Shape 4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440" name="Shape 440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444" name="Shape 4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1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49" name="Shape 4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55" name="Shape 4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61" name="Shape 461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66" name="Shape 46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630237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3887787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0" name="Shape 470"/>
          <p:cNvSpPr txBox="1"/>
          <p:nvPr>
            <p:ph idx="2" type="body"/>
          </p:nvPr>
        </p:nvSpPr>
        <p:spPr>
          <a:xfrm>
            <a:off x="630237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471" name="Shape 4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72" name="Shape 47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630237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5" name="Shape 475"/>
          <p:cNvSpPr/>
          <p:nvPr>
            <p:ph idx="2" type="pic"/>
          </p:nvPr>
        </p:nvSpPr>
        <p:spPr>
          <a:xfrm>
            <a:off x="3887787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30237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477" name="Shape 4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78" name="Shape 47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482" name="Shape 482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487" name="Shape 487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91" name="Shape 491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92" name="Shape 4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3" name="Shape 493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5" y="2439815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image" Target="../media/image43.jpg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8" name="Shape 158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22" name="Shape 3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24" name="Shape 324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3.jpg"/><Relationship Id="rId4" Type="http://schemas.openxmlformats.org/officeDocument/2006/relationships/image" Target="../media/image72.png"/><Relationship Id="rId5" Type="http://schemas.openxmlformats.org/officeDocument/2006/relationships/image" Target="../media/image79.png"/><Relationship Id="rId6" Type="http://schemas.openxmlformats.org/officeDocument/2006/relationships/image" Target="../media/image7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png"/><Relationship Id="rId4" Type="http://schemas.openxmlformats.org/officeDocument/2006/relationships/image" Target="../media/image9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2.png"/><Relationship Id="rId4" Type="http://schemas.openxmlformats.org/officeDocument/2006/relationships/image" Target="../media/image9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6.gif"/><Relationship Id="rId4" Type="http://schemas.openxmlformats.org/officeDocument/2006/relationships/image" Target="../media/image92.jpg"/><Relationship Id="rId5" Type="http://schemas.openxmlformats.org/officeDocument/2006/relationships/image" Target="../media/image8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5.png"/><Relationship Id="rId4" Type="http://schemas.openxmlformats.org/officeDocument/2006/relationships/image" Target="../media/image84.png"/><Relationship Id="rId5" Type="http://schemas.openxmlformats.org/officeDocument/2006/relationships/image" Target="../media/image8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4.png"/><Relationship Id="rId4" Type="http://schemas.openxmlformats.org/officeDocument/2006/relationships/image" Target="../media/image8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7.png"/><Relationship Id="rId4" Type="http://schemas.openxmlformats.org/officeDocument/2006/relationships/image" Target="../media/image84.png"/><Relationship Id="rId5" Type="http://schemas.openxmlformats.org/officeDocument/2006/relationships/image" Target="../media/image9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0.png"/><Relationship Id="rId4" Type="http://schemas.openxmlformats.org/officeDocument/2006/relationships/hyperlink" Target="http://www.r-web.com.tw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ocs.google.com/presentation/d/1GeW5yPbRidUjQg_c1MBLlpq2z0gN8o9s57ySmwiSfEs/edit?usp=sharing" TargetMode="External"/><Relationship Id="rId4" Type="http://schemas.openxmlformats.org/officeDocument/2006/relationships/image" Target="../media/image10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4.png"/><Relationship Id="rId4" Type="http://schemas.openxmlformats.org/officeDocument/2006/relationships/image" Target="../media/image10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0.png"/><Relationship Id="rId4" Type="http://schemas.openxmlformats.org/officeDocument/2006/relationships/image" Target="../media/image10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9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8.png"/><Relationship Id="rId4" Type="http://schemas.openxmlformats.org/officeDocument/2006/relationships/image" Target="../media/image11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lang="zh-TW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  <p:sp>
        <p:nvSpPr>
          <p:cNvPr id="500" name="Shape 500"/>
          <p:cNvSpPr txBox="1"/>
          <p:nvPr>
            <p:ph type="ctrTitle"/>
          </p:nvPr>
        </p:nvSpPr>
        <p:spPr>
          <a:xfrm>
            <a:off x="599675" y="2094350"/>
            <a:ext cx="4958700" cy="53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連續變項的差異檢定：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獨立樣本t檢定</a:t>
            </a:r>
          </a:p>
        </p:txBody>
      </p:sp>
      <p:sp>
        <p:nvSpPr>
          <p:cNvPr id="501" name="Shape 501"/>
          <p:cNvSpPr/>
          <p:nvPr/>
        </p:nvSpPr>
        <p:spPr>
          <a:xfrm>
            <a:off x="6448525" y="57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r>
              <a:rPr lang="zh-TW" sz="2400">
                <a:solidFill>
                  <a:srgbClr val="FFFFFF"/>
                </a:solidFill>
              </a:rPr>
              <a:t>檢定</a:t>
            </a:r>
            <a:r>
              <a:rPr lang="zh-TW" sz="24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502" name="Shape 502"/>
          <p:cNvSpPr/>
          <p:nvPr/>
        </p:nvSpPr>
        <p:spPr>
          <a:xfrm>
            <a:off x="6448525" y="13293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類別⇨</a:t>
            </a:r>
            <a:r>
              <a:rPr lang="zh-TW" sz="2400">
                <a:solidFill>
                  <a:srgbClr val="FFFFFF"/>
                </a:solidFill>
              </a:rPr>
              <a:t>連續資料</a:t>
            </a:r>
          </a:p>
        </p:txBody>
      </p:sp>
      <p:sp>
        <p:nvSpPr>
          <p:cNvPr id="503" name="Shape 503"/>
          <p:cNvSpPr/>
          <p:nvPr/>
        </p:nvSpPr>
        <p:spPr>
          <a:xfrm>
            <a:off x="6448525" y="207907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獨立樣本t檢定</a:t>
            </a:r>
          </a:p>
        </p:txBody>
      </p:sp>
      <p:sp>
        <p:nvSpPr>
          <p:cNvPr id="504" name="Shape 504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zh-TW"/>
              <a:t>巨量資料探勘與統計應用 W10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19" name="Shape 61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談資料蒐集方法</a:t>
            </a:r>
          </a:p>
        </p:txBody>
      </p:sp>
      <p:sp>
        <p:nvSpPr>
          <p:cNvPr id="620" name="Shape 62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1.	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獨立樣本t檢定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/>
              <a:t>類別</a:t>
            </a:r>
            <a:r>
              <a:rPr lang="zh-TW"/>
              <a:t>資料題項⇨</a:t>
            </a:r>
            <a:r>
              <a:rPr lang="zh-TW" u="sng"/>
              <a:t>連續</a:t>
            </a:r>
            <a:r>
              <a:rPr lang="zh-TW"/>
              <a:t>資料題項</a:t>
            </a:r>
          </a:p>
        </p:txBody>
      </p:sp>
      <p:sp>
        <p:nvSpPr>
          <p:cNvPr id="628" name="Shape 62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想要知道</a:t>
            </a:r>
            <a:r>
              <a:rPr b="1" lang="zh-TW" u="sng"/>
              <a:t>居住地區</a:t>
            </a:r>
            <a:r>
              <a:rPr lang="zh-TW"/>
              <a:t>是否會造成</a:t>
            </a:r>
            <a:r>
              <a:rPr b="1" lang="zh-TW" u="sng"/>
              <a:t>月收入</a:t>
            </a:r>
            <a:r>
              <a:rPr lang="zh-TW"/>
              <a:t>的差異</a:t>
            </a:r>
          </a:p>
        </p:txBody>
      </p:sp>
      <p:sp>
        <p:nvSpPr>
          <p:cNvPr id="630" name="Shape 630"/>
          <p:cNvSpPr/>
          <p:nvPr/>
        </p:nvSpPr>
        <p:spPr>
          <a:xfrm>
            <a:off x="476250" y="2579725"/>
            <a:ext cx="4632000" cy="443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sz="3200"/>
              <a:t>問卷調查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●"/>
            </a:pPr>
            <a:r>
              <a:rPr lang="zh-TW" sz="2800"/>
              <a:t>請問您的居住區域：</a:t>
            </a:r>
            <a:br>
              <a:rPr lang="zh-TW" sz="2800"/>
            </a:br>
            <a:r>
              <a:rPr lang="zh-TW" sz="2800"/>
              <a:t>☐北部 ☐南部</a:t>
            </a:r>
          </a:p>
          <a:p>
            <a:pPr indent="-406400" lvl="0" marL="457200" rtl="0">
              <a:spcBef>
                <a:spcPts val="1000"/>
              </a:spcBef>
              <a:buSzPct val="100000"/>
              <a:buChar char="●"/>
            </a:pPr>
            <a:r>
              <a:rPr lang="zh-TW" sz="2800"/>
              <a:t>請問您的月收入：</a:t>
            </a:r>
            <a:br>
              <a:rPr lang="zh-TW" sz="2800"/>
            </a:br>
            <a:r>
              <a:rPr lang="zh-TW" sz="2800">
                <a:solidFill>
                  <a:schemeClr val="dk1"/>
                </a:solidFill>
              </a:rPr>
              <a:t>☐ 1. 未滿2萬</a:t>
            </a:r>
            <a:br>
              <a:rPr lang="zh-TW" sz="2800">
                <a:solidFill>
                  <a:schemeClr val="dk1"/>
                </a:solidFill>
              </a:rPr>
            </a:br>
            <a:r>
              <a:rPr lang="zh-TW" sz="2800">
                <a:solidFill>
                  <a:schemeClr val="dk1"/>
                </a:solidFill>
              </a:rPr>
              <a:t>☐ 2. 2萬以上，未滿4萬</a:t>
            </a:r>
            <a:br>
              <a:rPr lang="zh-TW" sz="2800">
                <a:solidFill>
                  <a:schemeClr val="dk1"/>
                </a:solidFill>
              </a:rPr>
            </a:br>
            <a:r>
              <a:rPr lang="zh-TW" sz="2800">
                <a:solidFill>
                  <a:schemeClr val="dk1"/>
                </a:solidFill>
              </a:rPr>
              <a:t>☐ 3. 4萬以上，未滿6萬</a:t>
            </a:r>
            <a:br>
              <a:rPr lang="zh-TW" sz="2800">
                <a:solidFill>
                  <a:schemeClr val="dk1"/>
                </a:solidFill>
              </a:rPr>
            </a:br>
            <a:r>
              <a:rPr lang="zh-TW" sz="2800">
                <a:solidFill>
                  <a:schemeClr val="dk1"/>
                </a:solidFill>
              </a:rPr>
              <a:t>☐ 4. 6萬以上</a:t>
            </a:r>
          </a:p>
        </p:txBody>
      </p:sp>
      <p:sp>
        <p:nvSpPr>
          <p:cNvPr id="631" name="Shape 631"/>
          <p:cNvSpPr/>
          <p:nvPr/>
        </p:nvSpPr>
        <p:spPr>
          <a:xfrm flipH="1" rot="3600526">
            <a:off x="2915069" y="1399646"/>
            <a:ext cx="597158" cy="5247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/>
          <p:nvPr/>
        </p:nvSpPr>
        <p:spPr>
          <a:xfrm flipH="1" rot="3600526">
            <a:off x="5507569" y="1399646"/>
            <a:ext cx="597158" cy="5247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633" name="Shape 633"/>
          <p:cNvGraphicFramePr/>
          <p:nvPr/>
        </p:nvGraphicFramePr>
        <p:xfrm>
          <a:off x="5853900" y="28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{5BEFFD94-780E-45FB-A0A2-0D366D75D5E4}</a:tableStyleId>
              </a:tblPr>
              <a:tblGrid>
                <a:gridCol w="1406925"/>
                <a:gridCol w="1406925"/>
              </a:tblGrid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北部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南部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634" name="Shape 634"/>
          <p:cNvSpPr/>
          <p:nvPr/>
        </p:nvSpPr>
        <p:spPr>
          <a:xfrm flipH="1">
            <a:off x="4137900" y="3687625"/>
            <a:ext cx="1494300" cy="90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 txBox="1"/>
          <p:nvPr/>
        </p:nvSpPr>
        <p:spPr>
          <a:xfrm>
            <a:off x="3959000" y="3938725"/>
            <a:ext cx="1673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整理資料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42" name="Shape 6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lt1"/>
                </a:solidFill>
              </a:rPr>
              <a:t>最常使用獨立樣本t檢定的場合</a:t>
            </a:r>
          </a:p>
        </p:txBody>
      </p:sp>
      <p:sp>
        <p:nvSpPr>
          <p:cNvPr id="643" name="Shape 64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圖片來源：https://goo.gl/GnYYM3</a:t>
            </a:r>
          </a:p>
        </p:txBody>
      </p:sp>
      <p:sp>
        <p:nvSpPr>
          <p:cNvPr id="644" name="Shape 644"/>
          <p:cNvSpPr txBox="1"/>
          <p:nvPr>
            <p:ph type="title"/>
          </p:nvPr>
        </p:nvSpPr>
        <p:spPr>
          <a:xfrm>
            <a:off x="476250" y="503457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lt1"/>
                </a:solidFill>
              </a:rPr>
              <a:t>社會科學資料</a:t>
            </a:r>
            <a:r>
              <a:rPr b="0" lang="zh-TW" sz="3200"/>
              <a:t>蒐集研究方法之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準實驗研究法</a:t>
            </a:r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5094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75" y="1140650"/>
            <a:ext cx="6329575" cy="37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53" name="Shape 6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lt1"/>
                </a:solidFill>
              </a:rPr>
              <a:t>最常使用獨立樣本t檢定的場合</a:t>
            </a:r>
          </a:p>
        </p:txBody>
      </p:sp>
      <p:sp>
        <p:nvSpPr>
          <p:cNvPr id="654" name="Shape 65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圖片來源：https://goo.gl/LhMmWq</a:t>
            </a:r>
          </a:p>
        </p:txBody>
      </p:sp>
      <p:sp>
        <p:nvSpPr>
          <p:cNvPr id="655" name="Shape 655"/>
          <p:cNvSpPr txBox="1"/>
          <p:nvPr>
            <p:ph type="title"/>
          </p:nvPr>
        </p:nvSpPr>
        <p:spPr>
          <a:xfrm>
            <a:off x="476250" y="503457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lt1"/>
                </a:solidFill>
              </a:rPr>
              <a:t>社會科學資料</a:t>
            </a:r>
            <a:r>
              <a:rPr b="0" lang="zh-TW" sz="3200"/>
              <a:t>蒐集研究方法之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準實驗研究法</a:t>
            </a:r>
          </a:p>
        </p:txBody>
      </p:sp>
      <p:sp>
        <p:nvSpPr>
          <p:cNvPr id="656" name="Shape 656"/>
          <p:cNvSpPr/>
          <p:nvPr/>
        </p:nvSpPr>
        <p:spPr>
          <a:xfrm>
            <a:off x="6767900" y="1413225"/>
            <a:ext cx="1542300" cy="763500"/>
          </a:xfrm>
          <a:prstGeom prst="wedgeRoundRectCallout">
            <a:avLst>
              <a:gd fmla="val -76000" name="adj1"/>
              <a:gd fmla="val -1279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研究者</a:t>
            </a:r>
          </a:p>
        </p:txBody>
      </p:sp>
      <p:sp>
        <p:nvSpPr>
          <p:cNvPr id="657" name="Shape 657"/>
          <p:cNvSpPr/>
          <p:nvPr/>
        </p:nvSpPr>
        <p:spPr>
          <a:xfrm>
            <a:off x="1831175" y="1723375"/>
            <a:ext cx="1542300" cy="763500"/>
          </a:xfrm>
          <a:prstGeom prst="wedgeRoundRectCallout">
            <a:avLst>
              <a:gd fmla="val 70359" name="adj1"/>
              <a:gd fmla="val 53782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受試者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64" name="Shape 66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料理內</a:t>
            </a:r>
            <a:r>
              <a:rPr b="0" lang="zh-TW" sz="3200" u="sng"/>
              <a:t>加入「愛情」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/>
              <a:t>是否會讓料理更加</a:t>
            </a:r>
            <a:r>
              <a:rPr b="0" lang="zh-TW" u="sng"/>
              <a:t>美味</a:t>
            </a:r>
            <a:r>
              <a:rPr b="0" lang="zh-TW"/>
              <a:t>？</a:t>
            </a:r>
          </a:p>
        </p:txBody>
      </p:sp>
      <p:sp>
        <p:nvSpPr>
          <p:cNvPr id="666" name="Shape 666"/>
          <p:cNvSpPr/>
          <p:nvPr/>
        </p:nvSpPr>
        <p:spPr>
          <a:xfrm>
            <a:off x="1974375" y="5254825"/>
            <a:ext cx="5452800" cy="1718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請給此蛋包飯的</a:t>
            </a:r>
            <a:r>
              <a:rPr lang="zh-TW" sz="2400" u="sng"/>
              <a:t>美味程度</a:t>
            </a:r>
            <a:r>
              <a:rPr lang="zh-TW" sz="2400"/>
              <a:t>1到5分：</a:t>
            </a:r>
            <a:br>
              <a:rPr lang="zh-TW" sz="2400"/>
            </a:br>
            <a:r>
              <a:rPr lang="zh-TW" sz="2400"/>
              <a:t>1為不美味，5為相當美味。</a:t>
            </a:r>
            <a:br>
              <a:rPr lang="zh-TW" sz="2400"/>
            </a:br>
            <a:r>
              <a:rPr lang="zh-TW" sz="2400"/>
              <a:t>美味程度：_____</a:t>
            </a:r>
          </a:p>
        </p:txBody>
      </p:sp>
      <p:pic>
        <p:nvPicPr>
          <p:cNvPr id="667" name="Shape 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25" y="1614800"/>
            <a:ext cx="3818574" cy="3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Shape 668"/>
          <p:cNvSpPr/>
          <p:nvPr/>
        </p:nvSpPr>
        <p:spPr>
          <a:xfrm>
            <a:off x="1373825" y="4420175"/>
            <a:ext cx="2087100" cy="612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蛋包飯A</a:t>
            </a:r>
          </a:p>
        </p:txBody>
      </p:sp>
      <p:pic>
        <p:nvPicPr>
          <p:cNvPr descr="slide user administrator blue admin account profile people human" id="669" name="Shape 6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25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670" name="Shape 6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671" name="Shape 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25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672" name="Shape 6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400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79" name="Shape 67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料理內</a:t>
            </a:r>
            <a:r>
              <a:rPr b="0" lang="zh-TW" sz="3200" u="sng"/>
              <a:t>加入「愛情」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/>
              <a:t>是否會讓料理更加</a:t>
            </a:r>
            <a:r>
              <a:rPr b="0" lang="zh-TW" u="sng"/>
              <a:t>美味</a:t>
            </a:r>
            <a:r>
              <a:rPr b="0" lang="zh-TW"/>
              <a:t>？</a:t>
            </a:r>
          </a:p>
        </p:txBody>
      </p:sp>
      <p:sp>
        <p:nvSpPr>
          <p:cNvPr id="681" name="Shape 681"/>
          <p:cNvSpPr/>
          <p:nvPr/>
        </p:nvSpPr>
        <p:spPr>
          <a:xfrm>
            <a:off x="1974375" y="5254825"/>
            <a:ext cx="5452800" cy="1718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請給此蛋包飯的</a:t>
            </a:r>
            <a:r>
              <a:rPr lang="zh-TW" sz="2400" u="sng"/>
              <a:t>美味程度</a:t>
            </a:r>
            <a:r>
              <a:rPr lang="zh-TW" sz="2400"/>
              <a:t>1到5分：</a:t>
            </a:r>
            <a:br>
              <a:rPr lang="zh-TW" sz="2400"/>
            </a:br>
            <a:r>
              <a:rPr lang="zh-TW" sz="2400"/>
              <a:t>1為不美味，5為相當美味。</a:t>
            </a:r>
            <a:br>
              <a:rPr lang="zh-TW" sz="2400"/>
            </a:br>
            <a:r>
              <a:rPr lang="zh-TW" sz="2400"/>
              <a:t>美味程度：_____</a:t>
            </a:r>
          </a:p>
        </p:txBody>
      </p:sp>
      <p:pic>
        <p:nvPicPr>
          <p:cNvPr id="682" name="Shape 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25" y="1614800"/>
            <a:ext cx="3818574" cy="3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Shape 683"/>
          <p:cNvSpPr/>
          <p:nvPr/>
        </p:nvSpPr>
        <p:spPr>
          <a:xfrm>
            <a:off x="1373825" y="4420175"/>
            <a:ext cx="2087100" cy="612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蛋包飯A</a:t>
            </a:r>
          </a:p>
        </p:txBody>
      </p:sp>
      <p:pic>
        <p:nvPicPr>
          <p:cNvPr descr="slide user administrator blue admin account profile people human" id="684" name="Shape 6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25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25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687" name="Shape 6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400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88" name="Shape 6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0975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89" name="Shape 6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3850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90" name="Shape 6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7925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91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125" y="536447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 rotWithShape="1">
          <a:blip r:embed="rId6">
            <a:alphaModFix/>
          </a:blip>
          <a:srcRect b="0" l="9992" r="10000" t="0"/>
          <a:stretch/>
        </p:blipFill>
        <p:spPr>
          <a:xfrm>
            <a:off x="4495050" y="1614800"/>
            <a:ext cx="4358008" cy="3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/>
          <p:nvPr/>
        </p:nvSpPr>
        <p:spPr>
          <a:xfrm>
            <a:off x="5920275" y="4420175"/>
            <a:ext cx="2087100" cy="6120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蛋包飯B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00" name="Shape 70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類別⇨</a:t>
            </a:r>
            <a:r>
              <a:rPr lang="zh-TW">
                <a:solidFill>
                  <a:schemeClr val="dk1"/>
                </a:solidFill>
              </a:rPr>
              <a:t>連續：</a:t>
            </a:r>
            <a:r>
              <a:rPr lang="zh-TW"/>
              <a:t>研究架構</a:t>
            </a:r>
          </a:p>
        </p:txBody>
      </p:sp>
      <p:sp>
        <p:nvSpPr>
          <p:cNvPr id="702" name="Shape 702"/>
          <p:cNvSpPr/>
          <p:nvPr/>
        </p:nvSpPr>
        <p:spPr>
          <a:xfrm>
            <a:off x="2579725" y="1578725"/>
            <a:ext cx="5795100" cy="98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>
                <a:solidFill>
                  <a:srgbClr val="FFFFFF"/>
                </a:solidFill>
              </a:rPr>
              <a:t>料理內加入「愛情」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會顯著提升料理的</a:t>
            </a:r>
            <a:r>
              <a:rPr lang="zh-TW" sz="2800" u="sng">
                <a:solidFill>
                  <a:srgbClr val="FFFFFF"/>
                </a:solidFill>
              </a:rPr>
              <a:t>美味程度</a:t>
            </a:r>
          </a:p>
        </p:txBody>
      </p:sp>
      <p:sp>
        <p:nvSpPr>
          <p:cNvPr id="703" name="Shape 703"/>
          <p:cNvSpPr/>
          <p:nvPr/>
        </p:nvSpPr>
        <p:spPr>
          <a:xfrm>
            <a:off x="2579725" y="2988025"/>
            <a:ext cx="2835300" cy="1073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控制組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未加入「愛情」</a:t>
            </a:r>
          </a:p>
        </p:txBody>
      </p:sp>
      <p:sp>
        <p:nvSpPr>
          <p:cNvPr id="704" name="Shape 704"/>
          <p:cNvSpPr/>
          <p:nvPr/>
        </p:nvSpPr>
        <p:spPr>
          <a:xfrm>
            <a:off x="5631975" y="2988025"/>
            <a:ext cx="2835300" cy="10737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實驗組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加入「愛情」</a:t>
            </a:r>
          </a:p>
        </p:txBody>
      </p:sp>
      <p:sp>
        <p:nvSpPr>
          <p:cNvPr id="705" name="Shape 705"/>
          <p:cNvSpPr/>
          <p:nvPr/>
        </p:nvSpPr>
        <p:spPr>
          <a:xfrm>
            <a:off x="2579725" y="433805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706" name="Shape 706"/>
          <p:cNvSpPr/>
          <p:nvPr/>
        </p:nvSpPr>
        <p:spPr>
          <a:xfrm>
            <a:off x="5631975" y="433805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707" name="Shape 707"/>
          <p:cNvSpPr/>
          <p:nvPr/>
        </p:nvSpPr>
        <p:spPr>
          <a:xfrm>
            <a:off x="3971675" y="5460862"/>
            <a:ext cx="3090600" cy="668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獨立樣本t檢定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314525" y="1812700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研究假設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314525" y="3324625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自變項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(類別資料)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314525" y="4472000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依變項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(連續資料)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314525" y="5619375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cxnSp>
        <p:nvCxnSpPr>
          <p:cNvPr id="712" name="Shape 712"/>
          <p:cNvCxnSpPr>
            <a:stCxn id="702" idx="2"/>
            <a:endCxn id="703" idx="0"/>
          </p:cNvCxnSpPr>
          <p:nvPr/>
        </p:nvCxnSpPr>
        <p:spPr>
          <a:xfrm rot="5400000">
            <a:off x="4525975" y="2036825"/>
            <a:ext cx="422700" cy="14799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3" name="Shape 713"/>
          <p:cNvCxnSpPr>
            <a:stCxn id="702" idx="2"/>
            <a:endCxn id="704" idx="0"/>
          </p:cNvCxnSpPr>
          <p:nvPr/>
        </p:nvCxnSpPr>
        <p:spPr>
          <a:xfrm flipH="1" rot="-5400000">
            <a:off x="6052075" y="1990625"/>
            <a:ext cx="422700" cy="15723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4" name="Shape 714"/>
          <p:cNvCxnSpPr>
            <a:endCxn id="705" idx="0"/>
          </p:cNvCxnSpPr>
          <p:nvPr/>
        </p:nvCxnSpPr>
        <p:spPr>
          <a:xfrm>
            <a:off x="3997375" y="4061750"/>
            <a:ext cx="0" cy="27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5" name="Shape 715"/>
          <p:cNvCxnSpPr/>
          <p:nvPr/>
        </p:nvCxnSpPr>
        <p:spPr>
          <a:xfrm>
            <a:off x="7049625" y="4061750"/>
            <a:ext cx="0" cy="27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6" name="Shape 716"/>
          <p:cNvCxnSpPr>
            <a:stCxn id="705" idx="2"/>
            <a:endCxn id="707" idx="0"/>
          </p:cNvCxnSpPr>
          <p:nvPr/>
        </p:nvCxnSpPr>
        <p:spPr>
          <a:xfrm flipH="1" rot="-5400000">
            <a:off x="4529875" y="4473950"/>
            <a:ext cx="454500" cy="15195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7" name="Shape 717"/>
          <p:cNvCxnSpPr>
            <a:stCxn id="706" idx="2"/>
            <a:endCxn id="707" idx="0"/>
          </p:cNvCxnSpPr>
          <p:nvPr/>
        </p:nvCxnSpPr>
        <p:spPr>
          <a:xfrm rot="5400000">
            <a:off x="6056025" y="4467350"/>
            <a:ext cx="454500" cy="15327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18" name="Shape 718"/>
          <p:cNvCxnSpPr>
            <a:stCxn id="707" idx="2"/>
            <a:endCxn id="702" idx="3"/>
          </p:cNvCxnSpPr>
          <p:nvPr/>
        </p:nvCxnSpPr>
        <p:spPr>
          <a:xfrm rot="-5400000">
            <a:off x="4917275" y="2671762"/>
            <a:ext cx="4057200" cy="2857800"/>
          </a:xfrm>
          <a:prstGeom prst="bentConnector4">
            <a:avLst>
              <a:gd fmla="val -5869" name="adj1"/>
              <a:gd fmla="val 116192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9" name="Shape 719"/>
          <p:cNvSpPr/>
          <p:nvPr/>
        </p:nvSpPr>
        <p:spPr>
          <a:xfrm>
            <a:off x="2509575" y="4376025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720" name="Shape 720"/>
          <p:cNvSpPr/>
          <p:nvPr/>
        </p:nvSpPr>
        <p:spPr>
          <a:xfrm>
            <a:off x="5708600" y="440190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721" name="Shape 721"/>
          <p:cNvSpPr/>
          <p:nvPr/>
        </p:nvSpPr>
        <p:spPr>
          <a:xfrm>
            <a:off x="5772475" y="4440225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722" name="Shape 722"/>
          <p:cNvSpPr/>
          <p:nvPr/>
        </p:nvSpPr>
        <p:spPr>
          <a:xfrm>
            <a:off x="5874625" y="451685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723" name="Shape 723"/>
          <p:cNvSpPr/>
          <p:nvPr/>
        </p:nvSpPr>
        <p:spPr>
          <a:xfrm>
            <a:off x="2458500" y="4414325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724" name="Shape 724"/>
          <p:cNvSpPr/>
          <p:nvPr/>
        </p:nvSpPr>
        <p:spPr>
          <a:xfrm>
            <a:off x="2381875" y="447820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1" name="Shape 731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學生t檢定之獨立樣本t檢定</a:t>
            </a:r>
          </a:p>
        </p:txBody>
      </p:sp>
      <p:sp>
        <p:nvSpPr>
          <p:cNvPr id="732" name="Shape 73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9" name="Shape 739"/>
          <p:cNvSpPr txBox="1"/>
          <p:nvPr>
            <p:ph type="title"/>
          </p:nvPr>
        </p:nvSpPr>
        <p:spPr>
          <a:xfrm>
            <a:off x="476250" y="48374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不同</a:t>
            </a:r>
            <a:r>
              <a:rPr lang="zh-TW" sz="3200" u="sng"/>
              <a:t>居住地區</a:t>
            </a:r>
            <a:r>
              <a:rPr lang="zh-TW" sz="3200"/>
              <a:t>的民眾</a:t>
            </a:r>
          </a:p>
          <a:p>
            <a:pPr lvl="0">
              <a:spcBef>
                <a:spcPts val="0"/>
              </a:spcBef>
              <a:buNone/>
            </a:pPr>
            <a:r>
              <a:rPr lang="zh-TW" sz="3200" u="sng"/>
              <a:t>上網時間長度</a:t>
            </a:r>
            <a:r>
              <a:rPr lang="zh-TW" sz="3200"/>
              <a:t>有差嗎？</a:t>
            </a:r>
          </a:p>
        </p:txBody>
      </p:sp>
      <p:sp>
        <p:nvSpPr>
          <p:cNvPr id="740" name="Shape 74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圖片來源：https://goo.gl/9vA8jE</a:t>
            </a: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375" y="636949"/>
            <a:ext cx="5647850" cy="38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/>
          <p:nvPr/>
        </p:nvSpPr>
        <p:spPr>
          <a:xfrm>
            <a:off x="2111125" y="4441375"/>
            <a:ext cx="1611600" cy="474900"/>
          </a:xfrm>
          <a:prstGeom prst="wedgeRoundRectCallout">
            <a:avLst>
              <a:gd fmla="val 59081" name="adj1"/>
              <a:gd fmla="val 4958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類別資料</a:t>
            </a:r>
          </a:p>
        </p:txBody>
      </p:sp>
      <p:sp>
        <p:nvSpPr>
          <p:cNvPr id="743" name="Shape 743"/>
          <p:cNvSpPr/>
          <p:nvPr/>
        </p:nvSpPr>
        <p:spPr>
          <a:xfrm>
            <a:off x="607825" y="5512525"/>
            <a:ext cx="1611600" cy="474900"/>
          </a:xfrm>
          <a:prstGeom prst="wedgeRoundRectCallout">
            <a:avLst>
              <a:gd fmla="val 68295" name="adj1"/>
              <a:gd fmla="val 46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連續</a:t>
            </a:r>
            <a:r>
              <a:rPr lang="zh-TW" sz="2400">
                <a:solidFill>
                  <a:srgbClr val="FFFFFF"/>
                </a:solidFill>
              </a:rPr>
              <a:t>資料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50" name="Shape 75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1" name="Shape 751"/>
          <p:cNvSpPr txBox="1"/>
          <p:nvPr/>
        </p:nvSpPr>
        <p:spPr>
          <a:xfrm>
            <a:off x="4922100" y="2184425"/>
            <a:ext cx="37458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北部民眾：10筆</a:t>
            </a:r>
          </a:p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南部民眾：9筆</a:t>
            </a:r>
          </a:p>
          <a:p>
            <a:pPr lvl="0" rtl="0">
              <a:lnSpc>
                <a:spcPct val="115000"/>
              </a:lnSpc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上網時間 (分鐘)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4922100" y="1027975"/>
            <a:ext cx="38511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南北民眾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上網時間調查</a:t>
            </a:r>
          </a:p>
        </p:txBody>
      </p:sp>
      <p:pic>
        <p:nvPicPr>
          <p:cNvPr id="753" name="Shape 753"/>
          <p:cNvPicPr preferRelativeResize="0"/>
          <p:nvPr/>
        </p:nvPicPr>
        <p:blipFill rotWithShape="1">
          <a:blip r:embed="rId3">
            <a:alphaModFix/>
          </a:blip>
          <a:srcRect b="0" l="0" r="29348" t="0"/>
          <a:stretch/>
        </p:blipFill>
        <p:spPr>
          <a:xfrm>
            <a:off x="598575" y="789749"/>
            <a:ext cx="3851099" cy="518731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754" name="Shape 7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625" y="3825225"/>
            <a:ext cx="3151350" cy="244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一組資料看不出什麼</a:t>
            </a:r>
          </a:p>
        </p:txBody>
      </p:sp>
      <p:sp>
        <p:nvSpPr>
          <p:cNvPr id="512" name="Shape 5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450" y="1717500"/>
            <a:ext cx="3334549" cy="41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3974425" y="4170700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考試</a:t>
            </a:r>
            <a:r>
              <a:rPr lang="zh-TW" sz="2400"/>
              <a:t>成績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6200"/>
              <a:t>87</a:t>
            </a:r>
          </a:p>
        </p:txBody>
      </p:sp>
      <p:grpSp>
        <p:nvGrpSpPr>
          <p:cNvPr id="515" name="Shape 515"/>
          <p:cNvGrpSpPr/>
          <p:nvPr/>
        </p:nvGrpSpPr>
        <p:grpSpPr>
          <a:xfrm>
            <a:off x="5498385" y="1413225"/>
            <a:ext cx="3037614" cy="1243800"/>
            <a:chOff x="476260" y="1951100"/>
            <a:chExt cx="3037614" cy="1243800"/>
          </a:xfrm>
        </p:grpSpPr>
        <p:sp>
          <p:nvSpPr>
            <p:cNvPr id="516" name="Shape 516"/>
            <p:cNvSpPr/>
            <p:nvPr/>
          </p:nvSpPr>
          <p:spPr>
            <a:xfrm>
              <a:off x="1168475" y="2191250"/>
              <a:ext cx="23454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b="1" lang="zh-TW" sz="3200"/>
                <a:t>統計圖表   </a:t>
              </a:r>
            </a:p>
          </p:txBody>
        </p:sp>
        <p:sp>
          <p:nvSpPr>
            <p:cNvPr id="517" name="Shape 517"/>
            <p:cNvSpPr/>
            <p:nvPr/>
          </p:nvSpPr>
          <p:spPr>
            <a:xfrm>
              <a:off x="476260" y="1951100"/>
              <a:ext cx="1243800" cy="1243800"/>
            </a:xfrm>
            <a:prstGeom prst="wedgeEllipseCallout">
              <a:avLst>
                <a:gd fmla="val -69582" name="adj1"/>
                <a:gd fmla="val 53885" name="adj2"/>
              </a:avLst>
            </a:prstGeom>
            <a:solidFill>
              <a:srgbClr val="F79646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pic>
          <p:nvPicPr>
            <p:cNvPr descr="[Slide] Bar Chart 長條圖 Slide" id="518" name="Shape 5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050" y="2153905"/>
              <a:ext cx="838200" cy="838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9" name="Shape 519"/>
          <p:cNvGrpSpPr/>
          <p:nvPr/>
        </p:nvGrpSpPr>
        <p:grpSpPr>
          <a:xfrm>
            <a:off x="513675" y="4894125"/>
            <a:ext cx="3025885" cy="1243800"/>
            <a:chOff x="1168475" y="3512525"/>
            <a:chExt cx="3025885" cy="1243800"/>
          </a:xfrm>
        </p:grpSpPr>
        <p:sp>
          <p:nvSpPr>
            <p:cNvPr id="520" name="Shape 520"/>
            <p:cNvSpPr/>
            <p:nvPr/>
          </p:nvSpPr>
          <p:spPr>
            <a:xfrm>
              <a:off x="1168475" y="3778975"/>
              <a:ext cx="23454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/>
                <a:t>均值</a:t>
              </a:r>
            </a:p>
          </p:txBody>
        </p:sp>
        <p:sp>
          <p:nvSpPr>
            <p:cNvPr id="521" name="Shape 521"/>
            <p:cNvSpPr/>
            <p:nvPr/>
          </p:nvSpPr>
          <p:spPr>
            <a:xfrm>
              <a:off x="2950560" y="3512525"/>
              <a:ext cx="1243800" cy="1243800"/>
            </a:xfrm>
            <a:prstGeom prst="wedgeEllipseCallout">
              <a:avLst>
                <a:gd fmla="val 67068" name="adj1"/>
                <a:gd fmla="val -41586" name="adj2"/>
              </a:avLst>
            </a:prstGeom>
            <a:solidFill>
              <a:srgbClr val="274E13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pic>
          <p:nvPicPr>
            <p:cNvPr id="522" name="Shape 5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53350" y="3741609"/>
              <a:ext cx="838199" cy="8382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3" name="Shape 523"/>
          <p:cNvGrpSpPr/>
          <p:nvPr/>
        </p:nvGrpSpPr>
        <p:grpSpPr>
          <a:xfrm>
            <a:off x="5859485" y="4894125"/>
            <a:ext cx="3037614" cy="1243800"/>
            <a:chOff x="476260" y="5086200"/>
            <a:chExt cx="3037614" cy="1243800"/>
          </a:xfrm>
        </p:grpSpPr>
        <p:sp>
          <p:nvSpPr>
            <p:cNvPr id="524" name="Shape 524"/>
            <p:cNvSpPr/>
            <p:nvPr/>
          </p:nvSpPr>
          <p:spPr>
            <a:xfrm>
              <a:off x="1168475" y="5348750"/>
              <a:ext cx="23454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18497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/>
                <a:t>離度</a:t>
              </a:r>
            </a:p>
          </p:txBody>
        </p:sp>
        <p:sp>
          <p:nvSpPr>
            <p:cNvPr id="525" name="Shape 525"/>
            <p:cNvSpPr/>
            <p:nvPr/>
          </p:nvSpPr>
          <p:spPr>
            <a:xfrm>
              <a:off x="476260" y="5086200"/>
              <a:ext cx="1243800" cy="1243800"/>
            </a:xfrm>
            <a:prstGeom prst="wedgeEllipseCallout">
              <a:avLst>
                <a:gd fmla="val -64599" name="adj1"/>
                <a:gd fmla="val -55907" name="adj2"/>
              </a:avLst>
            </a:prstGeom>
            <a:solidFill>
              <a:srgbClr val="1F497D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grpSp>
          <p:nvGrpSpPr>
            <p:cNvPr id="526" name="Shape 526"/>
            <p:cNvGrpSpPr/>
            <p:nvPr/>
          </p:nvGrpSpPr>
          <p:grpSpPr>
            <a:xfrm>
              <a:off x="679069" y="5472534"/>
              <a:ext cx="838150" cy="471131"/>
              <a:chOff x="679050" y="5356525"/>
              <a:chExt cx="1088225" cy="611700"/>
            </a:xfrm>
          </p:grpSpPr>
          <p:cxnSp>
            <p:nvCxnSpPr>
              <p:cNvPr id="527" name="Shape 527"/>
              <p:cNvCxnSpPr/>
              <p:nvPr/>
            </p:nvCxnSpPr>
            <p:spPr>
              <a:xfrm>
                <a:off x="679050" y="5356525"/>
                <a:ext cx="0" cy="61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28" name="Shape 528"/>
              <p:cNvCxnSpPr/>
              <p:nvPr/>
            </p:nvCxnSpPr>
            <p:spPr>
              <a:xfrm>
                <a:off x="1755400" y="5356525"/>
                <a:ext cx="0" cy="61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529" name="Shape 529"/>
              <p:cNvCxnSpPr/>
              <p:nvPr/>
            </p:nvCxnSpPr>
            <p:spPr>
              <a:xfrm>
                <a:off x="702575" y="5650600"/>
                <a:ext cx="1064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dash"/>
                <a:round/>
                <a:headEnd len="lg" w="lg" type="triangle"/>
                <a:tailEnd len="lg" w="lg" type="triangle"/>
              </a:ln>
            </p:spPr>
          </p:cxnSp>
        </p:grpSp>
      </p:grpSp>
      <p:sp>
        <p:nvSpPr>
          <p:cNvPr id="530" name="Shape 530"/>
          <p:cNvSpPr/>
          <p:nvPr/>
        </p:nvSpPr>
        <p:spPr>
          <a:xfrm rot="-899161">
            <a:off x="1492556" y="1464922"/>
            <a:ext cx="2291330" cy="582311"/>
          </a:xfrm>
          <a:prstGeom prst="wedgeRoundRectCallout">
            <a:avLst>
              <a:gd fmla="val 40799" name="adj1"/>
              <a:gd fmla="val 10287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我真是天才</a:t>
            </a:r>
            <a:r>
              <a:rPr b="1" lang="zh-TW" sz="2400">
                <a:solidFill>
                  <a:srgbClr val="FFFFFF"/>
                </a:solidFill>
              </a:rPr>
              <a:t>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61" name="Shape 76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 txBox="1"/>
          <p:nvPr>
            <p:ph type="title"/>
          </p:nvPr>
        </p:nvSpPr>
        <p:spPr>
          <a:xfrm>
            <a:off x="320900" y="169425"/>
            <a:ext cx="85023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類別⇨連續資料：轉換成兩獨立變數</a:t>
            </a:r>
          </a:p>
        </p:txBody>
      </p:sp>
      <p:pic>
        <p:nvPicPr>
          <p:cNvPr id="763" name="Shape 763"/>
          <p:cNvPicPr preferRelativeResize="0"/>
          <p:nvPr/>
        </p:nvPicPr>
        <p:blipFill rotWithShape="1">
          <a:blip r:embed="rId3">
            <a:alphaModFix/>
          </a:blip>
          <a:srcRect b="14719" l="0" r="29348" t="0"/>
          <a:stretch/>
        </p:blipFill>
        <p:spPr>
          <a:xfrm>
            <a:off x="2311500" y="1271775"/>
            <a:ext cx="4521000" cy="51934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64" name="Shape 764"/>
          <p:cNvSpPr/>
          <p:nvPr/>
        </p:nvSpPr>
        <p:spPr>
          <a:xfrm>
            <a:off x="2945855" y="3531125"/>
            <a:ext cx="3456600" cy="28440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2945855" y="3187932"/>
            <a:ext cx="3456600" cy="343200"/>
          </a:xfrm>
          <a:prstGeom prst="rect">
            <a:avLst/>
          </a:prstGeom>
          <a:solidFill>
            <a:srgbClr val="434343">
              <a:alpha val="311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/>
        </p:nvSpPr>
        <p:spPr>
          <a:xfrm>
            <a:off x="2945900" y="3187924"/>
            <a:ext cx="3456600" cy="343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/>
          <p:nvPr/>
        </p:nvSpPr>
        <p:spPr>
          <a:xfrm>
            <a:off x="6402499" y="2149850"/>
            <a:ext cx="1984199" cy="973200"/>
          </a:xfrm>
          <a:prstGeom prst="wedgeRoundRectCallout">
            <a:avLst>
              <a:gd fmla="val -72496" name="adj1"/>
              <a:gd fmla="val 72269" name="adj2"/>
              <a:gd fmla="val 0" name="adj3"/>
            </a:avLst>
          </a:prstGeom>
          <a:solidFill>
            <a:srgbClr val="0000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類別資料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居住地區</a:t>
            </a:r>
          </a:p>
        </p:txBody>
      </p:sp>
      <p:sp>
        <p:nvSpPr>
          <p:cNvPr id="768" name="Shape 768"/>
          <p:cNvSpPr/>
          <p:nvPr/>
        </p:nvSpPr>
        <p:spPr>
          <a:xfrm>
            <a:off x="476250" y="3123050"/>
            <a:ext cx="1941600" cy="973200"/>
          </a:xfrm>
          <a:prstGeom prst="wedgeRoundRectCallout">
            <a:avLst>
              <a:gd fmla="val 78582" name="adj1"/>
              <a:gd fmla="val 77510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連續資料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上網時間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Shape 774"/>
          <p:cNvPicPr preferRelativeResize="0"/>
          <p:nvPr/>
        </p:nvPicPr>
        <p:blipFill rotWithShape="1">
          <a:blip r:embed="rId3">
            <a:alphaModFix/>
          </a:blip>
          <a:srcRect b="6384" l="0" r="0" t="0"/>
          <a:stretch/>
        </p:blipFill>
        <p:spPr>
          <a:xfrm>
            <a:off x="1706525" y="1260825"/>
            <a:ext cx="5999575" cy="44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76" name="Shape 77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W05 資料的中心與離度</a:t>
            </a:r>
          </a:p>
        </p:txBody>
      </p:sp>
      <p:sp>
        <p:nvSpPr>
          <p:cNvPr id="777" name="Shape 7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有資料就先畫圖：箱型圖</a:t>
            </a:r>
          </a:p>
        </p:txBody>
      </p:sp>
      <p:sp>
        <p:nvSpPr>
          <p:cNvPr id="778" name="Shape 778"/>
          <p:cNvSpPr txBox="1"/>
          <p:nvPr/>
        </p:nvSpPr>
        <p:spPr>
          <a:xfrm rot="-276">
            <a:off x="1010875" y="5706327"/>
            <a:ext cx="74790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北部民眾跟南部民眾上網時間有顯著差異嗎？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1866075" y="132586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上網時間(分鐘)</a:t>
            </a:r>
          </a:p>
        </p:txBody>
      </p:sp>
      <p:sp>
        <p:nvSpPr>
          <p:cNvPr id="780" name="Shape 780"/>
          <p:cNvSpPr/>
          <p:nvPr/>
        </p:nvSpPr>
        <p:spPr>
          <a:xfrm rot="899705">
            <a:off x="6683013" y="1557602"/>
            <a:ext cx="1860969" cy="573654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R-Web</a:t>
            </a:r>
          </a:p>
        </p:txBody>
      </p:sp>
      <p:pic>
        <p:nvPicPr>
          <p:cNvPr id="781" name="Shape 7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9998">
            <a:off x="6195764" y="1229202"/>
            <a:ext cx="641250" cy="64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88" name="Shape 78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ggplot2 </a:t>
            </a:r>
            <a:r>
              <a:rPr lang="zh-TW"/>
              <a:t>https://goo.gl/RKKgtg</a:t>
            </a:r>
          </a:p>
        </p:txBody>
      </p:sp>
      <p:sp>
        <p:nvSpPr>
          <p:cNvPr id="789" name="Shape 7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這兩組樣本的平均數有差嗎？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12" y="1342675"/>
            <a:ext cx="7947987" cy="48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175" y="1054800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/>
          <p:nvPr/>
        </p:nvSpPr>
        <p:spPr>
          <a:xfrm>
            <a:off x="1435950" y="2040400"/>
            <a:ext cx="1695600" cy="1317600"/>
          </a:xfrm>
          <a:prstGeom prst="wedgeRoundRectCallout">
            <a:avLst>
              <a:gd fmla="val 94284" name="adj1"/>
              <a:gd fmla="val 17750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南部民眾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上網時間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平均數</a:t>
            </a:r>
          </a:p>
        </p:txBody>
      </p:sp>
      <p:sp>
        <p:nvSpPr>
          <p:cNvPr id="793" name="Shape 793"/>
          <p:cNvSpPr/>
          <p:nvPr/>
        </p:nvSpPr>
        <p:spPr>
          <a:xfrm>
            <a:off x="6850400" y="2040400"/>
            <a:ext cx="1695600" cy="1317600"/>
          </a:xfrm>
          <a:prstGeom prst="wedgeRoundRectCallout">
            <a:avLst>
              <a:gd fmla="val -88828" name="adj1"/>
              <a:gd fmla="val 22051" name="adj2"/>
              <a:gd fmla="val 0" name="adj3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北</a:t>
            </a:r>
            <a:r>
              <a:rPr lang="zh-TW" sz="2400">
                <a:solidFill>
                  <a:srgbClr val="FFFFFF"/>
                </a:solidFill>
              </a:rPr>
              <a:t>部民眾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上網時間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平均數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12" y="1342675"/>
            <a:ext cx="7947987" cy="48351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01" name="Shape 80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ggplot2 https://goo.gl/RKKgtg</a:t>
            </a:r>
          </a:p>
        </p:txBody>
      </p:sp>
      <p:sp>
        <p:nvSpPr>
          <p:cNvPr id="802" name="Shape 8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獨立樣本t檢定上場</a:t>
            </a:r>
          </a:p>
        </p:txBody>
      </p:sp>
      <p:pic>
        <p:nvPicPr>
          <p:cNvPr id="803" name="Shape 8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175" y="1054800"/>
            <a:ext cx="8382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Shape 804"/>
          <p:cNvGrpSpPr/>
          <p:nvPr/>
        </p:nvGrpSpPr>
        <p:grpSpPr>
          <a:xfrm>
            <a:off x="3862949" y="2791390"/>
            <a:ext cx="2328325" cy="1950194"/>
            <a:chOff x="3048600" y="4538652"/>
            <a:chExt cx="1921536" cy="1609470"/>
          </a:xfrm>
        </p:grpSpPr>
        <p:sp>
          <p:nvSpPr>
            <p:cNvPr id="805" name="Shape 805"/>
            <p:cNvSpPr/>
            <p:nvPr/>
          </p:nvSpPr>
          <p:spPr>
            <a:xfrm>
              <a:off x="3048600" y="4538652"/>
              <a:ext cx="1921536" cy="1609470"/>
            </a:xfrm>
            <a:prstGeom prst="irregularSeal1">
              <a:avLst/>
            </a:prstGeom>
            <a:solidFill>
              <a:srgbClr val="FFFF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6200"/>
            </a:p>
          </p:txBody>
        </p:sp>
        <p:sp>
          <p:nvSpPr>
            <p:cNvPr id="806" name="Shape 806"/>
            <p:cNvSpPr txBox="1"/>
            <p:nvPr/>
          </p:nvSpPr>
          <p:spPr>
            <a:xfrm rot="-899772">
              <a:off x="3250983" y="4966723"/>
              <a:ext cx="1589534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/>
                <a:t>獨立樣本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/>
                <a:t>t檢定</a:t>
              </a:r>
            </a:p>
          </p:txBody>
        </p:sp>
      </p:grpSp>
      <p:sp>
        <p:nvSpPr>
          <p:cNvPr id="807" name="Shape 807"/>
          <p:cNvSpPr/>
          <p:nvPr/>
        </p:nvSpPr>
        <p:spPr>
          <a:xfrm>
            <a:off x="1435950" y="2040400"/>
            <a:ext cx="1695600" cy="1317600"/>
          </a:xfrm>
          <a:prstGeom prst="wedgeRoundRectCallout">
            <a:avLst>
              <a:gd fmla="val 94284" name="adj1"/>
              <a:gd fmla="val 17750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南部民眾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上網時間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平均數</a:t>
            </a:r>
          </a:p>
        </p:txBody>
      </p:sp>
      <p:sp>
        <p:nvSpPr>
          <p:cNvPr id="808" name="Shape 808"/>
          <p:cNvSpPr/>
          <p:nvPr/>
        </p:nvSpPr>
        <p:spPr>
          <a:xfrm>
            <a:off x="6850400" y="2040400"/>
            <a:ext cx="1695600" cy="1317600"/>
          </a:xfrm>
          <a:prstGeom prst="wedgeRoundRectCallout">
            <a:avLst>
              <a:gd fmla="val -88828" name="adj1"/>
              <a:gd fmla="val 22051" name="adj2"/>
              <a:gd fmla="val 0" name="adj3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北部民眾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上網時間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平均數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15" name="Shape 8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在講t</a:t>
            </a:r>
            <a:r>
              <a:rPr lang="zh-TW"/>
              <a:t>檢定之前，先來杯啤酒</a:t>
            </a:r>
          </a:p>
        </p:txBody>
      </p:sp>
      <p:sp>
        <p:nvSpPr>
          <p:cNvPr id="816" name="Shape 81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7" name="Shape 817"/>
          <p:cNvPicPr preferRelativeResize="0"/>
          <p:nvPr/>
        </p:nvPicPr>
        <p:blipFill rotWithShape="1">
          <a:blip r:embed="rId3">
            <a:alphaModFix/>
          </a:blip>
          <a:srcRect b="0" l="20484" r="56205" t="21365"/>
          <a:stretch/>
        </p:blipFill>
        <p:spPr>
          <a:xfrm>
            <a:off x="3313949" y="1159700"/>
            <a:ext cx="2516101" cy="53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 rot="899963">
            <a:off x="5337510" y="1806886"/>
            <a:ext cx="3094949" cy="400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啤酒也會算統計？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1652587"/>
            <a:ext cx="5264024" cy="43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26" name="Shape 8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7" name="Shape 8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愛爾蘭的代表啤酒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健力士 Guinness</a:t>
            </a:r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4">
            <a:alphaModFix/>
          </a:blip>
          <a:srcRect b="0" l="9788" r="9780" t="0"/>
          <a:stretch/>
        </p:blipFill>
        <p:spPr>
          <a:xfrm>
            <a:off x="4542101" y="1652599"/>
            <a:ext cx="4601899" cy="43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 rotWithShape="1">
          <a:blip r:embed="rId5">
            <a:alphaModFix/>
          </a:blip>
          <a:srcRect b="0" l="20484" r="56205" t="21365"/>
          <a:stretch/>
        </p:blipFill>
        <p:spPr>
          <a:xfrm>
            <a:off x="3313949" y="1159700"/>
            <a:ext cx="2516101" cy="53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Shape 835"/>
          <p:cNvPicPr preferRelativeResize="0"/>
          <p:nvPr/>
        </p:nvPicPr>
        <p:blipFill rotWithShape="1">
          <a:blip r:embed="rId3">
            <a:alphaModFix/>
          </a:blip>
          <a:srcRect b="0" l="0" r="13051" t="0"/>
          <a:stretch/>
        </p:blipFill>
        <p:spPr>
          <a:xfrm>
            <a:off x="4420500" y="1922462"/>
            <a:ext cx="4723500" cy="35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37" name="Shape 83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https://goo.gl/8RsdF9</a:t>
            </a:r>
          </a:p>
        </p:txBody>
      </p:sp>
      <p:sp>
        <p:nvSpPr>
          <p:cNvPr id="838" name="Shape 8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t檢定的發明者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威廉·戈塞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4">
            <a:alphaModFix/>
          </a:blip>
          <a:srcRect b="0" l="20484" r="56205" t="21365"/>
          <a:stretch/>
        </p:blipFill>
        <p:spPr>
          <a:xfrm>
            <a:off x="3313949" y="1159700"/>
            <a:ext cx="2516101" cy="53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Shape 840"/>
          <p:cNvSpPr txBox="1"/>
          <p:nvPr/>
        </p:nvSpPr>
        <p:spPr>
          <a:xfrm>
            <a:off x="846125" y="5277100"/>
            <a:ext cx="24048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統計學家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威廉·戈塞</a:t>
            </a:r>
          </a:p>
        </p:txBody>
      </p:sp>
      <p:pic>
        <p:nvPicPr>
          <p:cNvPr id="841" name="Shape 8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825" y="1715643"/>
            <a:ext cx="2705400" cy="348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2" name="Shape 842"/>
          <p:cNvSpPr/>
          <p:nvPr/>
        </p:nvSpPr>
        <p:spPr>
          <a:xfrm flipH="1">
            <a:off x="3313950" y="3277975"/>
            <a:ext cx="2705400" cy="852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3" name="Shape 843"/>
          <p:cNvSpPr/>
          <p:nvPr/>
        </p:nvSpPr>
        <p:spPr>
          <a:xfrm>
            <a:off x="6019350" y="5119600"/>
            <a:ext cx="2764800" cy="1305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zh-TW" sz="4800">
                <a:solidFill>
                  <a:srgbClr val="FFFFFF"/>
                </a:solidFill>
              </a:rPr>
              <a:t>t</a:t>
            </a:r>
            <a:r>
              <a:rPr lang="zh-TW" sz="4800">
                <a:solidFill>
                  <a:srgbClr val="FFFFFF"/>
                </a:solidFill>
              </a:rPr>
              <a:t>-test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t</a:t>
            </a:r>
            <a:r>
              <a:rPr lang="zh-TW" sz="3200">
                <a:solidFill>
                  <a:srgbClr val="FFFFFF"/>
                </a:solidFill>
              </a:rPr>
              <a:t>檢定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/>
        </p:nvSpPr>
        <p:spPr>
          <a:xfrm>
            <a:off x="6019350" y="2850075"/>
            <a:ext cx="2764800" cy="15840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200">
                <a:solidFill>
                  <a:srgbClr val="FFFF00"/>
                </a:solidFill>
              </a:rPr>
              <a:t>Student’s</a:t>
            </a:r>
            <a:r>
              <a:rPr lang="zh-TW" sz="4800">
                <a:solidFill>
                  <a:srgbClr val="FFFFFF"/>
                </a:solidFill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zh-TW" sz="4800">
                <a:solidFill>
                  <a:srgbClr val="FFFFFF"/>
                </a:solidFill>
              </a:rPr>
              <a:t>t</a:t>
            </a:r>
            <a:r>
              <a:rPr lang="zh-TW" sz="4800">
                <a:solidFill>
                  <a:srgbClr val="FFFFFF"/>
                </a:solidFill>
              </a:rPr>
              <a:t>-test</a:t>
            </a:r>
          </a:p>
        </p:txBody>
      </p:sp>
      <p:sp>
        <p:nvSpPr>
          <p:cNvPr id="850" name="Shape 8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1" name="Shape 85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https://goo.gl/8RsdF9</a:t>
            </a:r>
          </a:p>
        </p:txBody>
      </p:sp>
      <p:sp>
        <p:nvSpPr>
          <p:cNvPr id="852" name="Shape 8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發表t檢定的時候</a:t>
            </a:r>
          </a:p>
        </p:txBody>
      </p:sp>
      <p:pic>
        <p:nvPicPr>
          <p:cNvPr id="853" name="Shape 853"/>
          <p:cNvPicPr preferRelativeResize="0"/>
          <p:nvPr/>
        </p:nvPicPr>
        <p:blipFill rotWithShape="1">
          <a:blip r:embed="rId3">
            <a:alphaModFix/>
          </a:blip>
          <a:srcRect b="0" l="20484" r="56205" t="21365"/>
          <a:stretch/>
        </p:blipFill>
        <p:spPr>
          <a:xfrm>
            <a:off x="3313949" y="1159700"/>
            <a:ext cx="2516101" cy="53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Shape 854"/>
          <p:cNvSpPr txBox="1"/>
          <p:nvPr/>
        </p:nvSpPr>
        <p:spPr>
          <a:xfrm>
            <a:off x="846125" y="5277100"/>
            <a:ext cx="24048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統計學家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威廉·戈塞</a:t>
            </a:r>
          </a:p>
        </p:txBody>
      </p:sp>
      <p:pic>
        <p:nvPicPr>
          <p:cNvPr id="855" name="Shape 8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25" y="1715643"/>
            <a:ext cx="2705400" cy="3487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6" name="Shape 856"/>
          <p:cNvSpPr/>
          <p:nvPr/>
        </p:nvSpPr>
        <p:spPr>
          <a:xfrm flipH="1">
            <a:off x="3313950" y="3277975"/>
            <a:ext cx="2705400" cy="85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7" name="Shape 857"/>
          <p:cNvSpPr/>
          <p:nvPr/>
        </p:nvSpPr>
        <p:spPr>
          <a:xfrm>
            <a:off x="3852050" y="2950275"/>
            <a:ext cx="1483800" cy="1483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8" name="Shape 858"/>
          <p:cNvSpPr/>
          <p:nvPr/>
        </p:nvSpPr>
        <p:spPr>
          <a:xfrm rot="477371">
            <a:off x="6548402" y="1559541"/>
            <a:ext cx="2180387" cy="952053"/>
          </a:xfrm>
          <a:prstGeom prst="wedgeRoundRectCallout">
            <a:avLst>
              <a:gd fmla="val -14058" name="adj1"/>
              <a:gd fmla="val 10859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牛津大學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最強畢業生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Shape 864"/>
          <p:cNvPicPr preferRelativeResize="0"/>
          <p:nvPr/>
        </p:nvPicPr>
        <p:blipFill rotWithShape="1">
          <a:blip r:embed="rId3">
            <a:alphaModFix/>
          </a:blip>
          <a:srcRect b="0" l="26499" r="58895" t="16450"/>
          <a:stretch/>
        </p:blipFill>
        <p:spPr>
          <a:xfrm>
            <a:off x="0" y="0"/>
            <a:ext cx="1896800" cy="6781799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Shape 8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66" name="Shape 866"/>
          <p:cNvSpPr txBox="1"/>
          <p:nvPr>
            <p:ph type="title"/>
          </p:nvPr>
        </p:nvSpPr>
        <p:spPr>
          <a:xfrm rot="416850">
            <a:off x="3368786" y="815139"/>
            <a:ext cx="5572919" cy="1243949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和</a:t>
            </a:r>
            <a:r>
              <a:rPr b="0" lang="zh-TW" sz="3200"/>
              <a:t>健力士</a:t>
            </a:r>
            <a:r>
              <a:rPr b="0" lang="zh-TW" sz="3200"/>
              <a:t>啤酒時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0" lang="zh-TW" sz="3200"/>
              <a:t>別忘了統計的t檢定</a:t>
            </a:r>
          </a:p>
        </p:txBody>
      </p:sp>
      <p:sp>
        <p:nvSpPr>
          <p:cNvPr id="867" name="Shape 86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8" name="Shape 868"/>
          <p:cNvPicPr preferRelativeResize="0"/>
          <p:nvPr/>
        </p:nvPicPr>
        <p:blipFill rotWithShape="1">
          <a:blip r:embed="rId4">
            <a:alphaModFix/>
          </a:blip>
          <a:srcRect b="0" l="20484" r="56205" t="21365"/>
          <a:stretch/>
        </p:blipFill>
        <p:spPr>
          <a:xfrm>
            <a:off x="3313949" y="1159700"/>
            <a:ext cx="2516101" cy="53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Shape 869"/>
          <p:cNvSpPr/>
          <p:nvPr/>
        </p:nvSpPr>
        <p:spPr>
          <a:xfrm>
            <a:off x="6019350" y="2850075"/>
            <a:ext cx="2764800" cy="1584000"/>
          </a:xfrm>
          <a:prstGeom prst="wedgeRoundRectCallout">
            <a:avLst>
              <a:gd fmla="val -71209" name="adj1"/>
              <a:gd fmla="val 3417" name="adj2"/>
              <a:gd fmla="val 0" name="adj3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200">
                <a:solidFill>
                  <a:srgbClr val="FFFFFF"/>
                </a:solidFill>
              </a:rPr>
              <a:t>Student’s</a:t>
            </a:r>
            <a:r>
              <a:rPr lang="zh-TW" sz="4800">
                <a:solidFill>
                  <a:srgbClr val="FFFFFF"/>
                </a:solidFill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zh-TW" sz="4800">
                <a:solidFill>
                  <a:srgbClr val="FFFFFF"/>
                </a:solidFill>
              </a:rPr>
              <a:t>t</a:t>
            </a:r>
            <a:r>
              <a:rPr lang="zh-TW" sz="4800">
                <a:solidFill>
                  <a:srgbClr val="FFFFFF"/>
                </a:solidFill>
              </a:rPr>
              <a:t>-test</a:t>
            </a:r>
          </a:p>
        </p:txBody>
      </p:sp>
      <p:pic>
        <p:nvPicPr>
          <p:cNvPr id="870" name="Shape 870"/>
          <p:cNvPicPr preferRelativeResize="0"/>
          <p:nvPr/>
        </p:nvPicPr>
        <p:blipFill rotWithShape="1">
          <a:blip r:embed="rId5">
            <a:alphaModFix/>
          </a:blip>
          <a:srcRect b="0" l="24058" r="60835" t="18380"/>
          <a:stretch/>
        </p:blipFill>
        <p:spPr>
          <a:xfrm>
            <a:off x="1591999" y="50523"/>
            <a:ext cx="1955700" cy="66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77" name="Shape 87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</a:t>
            </a:r>
            <a:r>
              <a:rPr lang="zh-TW"/>
              <a:t>檢定</a:t>
            </a:r>
          </a:p>
        </p:txBody>
      </p:sp>
      <p:sp>
        <p:nvSpPr>
          <p:cNvPr id="878" name="Shape 87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https://www.slideshare.net/hugohui/ss-1675163</a:t>
            </a:r>
          </a:p>
        </p:txBody>
      </p:sp>
      <p:pic>
        <p:nvPicPr>
          <p:cNvPr id="879" name="Shape 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25" y="1704825"/>
            <a:ext cx="4339899" cy="242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Shape 880"/>
          <p:cNvGrpSpPr/>
          <p:nvPr/>
        </p:nvGrpSpPr>
        <p:grpSpPr>
          <a:xfrm>
            <a:off x="5091175" y="1656225"/>
            <a:ext cx="1420200" cy="429600"/>
            <a:chOff x="5243575" y="1503825"/>
            <a:chExt cx="1420200" cy="429600"/>
          </a:xfrm>
        </p:grpSpPr>
        <p:sp>
          <p:nvSpPr>
            <p:cNvPr id="881" name="Shape 881"/>
            <p:cNvSpPr txBox="1"/>
            <p:nvPr/>
          </p:nvSpPr>
          <p:spPr>
            <a:xfrm>
              <a:off x="5243575" y="1503825"/>
              <a:ext cx="14202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algn="r">
                <a:spcBef>
                  <a:spcPts val="0"/>
                </a:spcBef>
                <a:buNone/>
              </a:pPr>
              <a:r>
                <a:rPr lang="zh-TW" sz="2400">
                  <a:solidFill>
                    <a:srgbClr val="38761D"/>
                  </a:solidFill>
                </a:rPr>
                <a:t>樣本1</a:t>
              </a:r>
            </a:p>
            <a:p>
              <a:pPr lvl="0" algn="r">
                <a:spcBef>
                  <a:spcPts val="0"/>
                </a:spcBef>
                <a:buNone/>
              </a:pPr>
              <a:r>
                <a:rPr lang="zh-TW" sz="2400">
                  <a:solidFill>
                    <a:srgbClr val="0000FF"/>
                  </a:solidFill>
                </a:rPr>
                <a:t>樣本2</a:t>
              </a:r>
            </a:p>
          </p:txBody>
        </p:sp>
        <p:cxnSp>
          <p:nvCxnSpPr>
            <p:cNvPr id="882" name="Shape 882"/>
            <p:cNvCxnSpPr/>
            <p:nvPr/>
          </p:nvCxnSpPr>
          <p:spPr>
            <a:xfrm>
              <a:off x="5474850" y="1540500"/>
              <a:ext cx="297300" cy="0"/>
            </a:xfrm>
            <a:prstGeom prst="straightConnector1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883" name="Shape 883"/>
            <p:cNvCxnSpPr/>
            <p:nvPr/>
          </p:nvCxnSpPr>
          <p:spPr>
            <a:xfrm>
              <a:off x="5474850" y="1869600"/>
              <a:ext cx="297300" cy="0"/>
            </a:xfrm>
            <a:prstGeom prst="straightConnector1">
              <a:avLst/>
            </a:prstGeom>
            <a:noFill/>
            <a:ln cap="flat" cmpd="sng" w="76200">
              <a:solidFill>
                <a:srgbClr val="0000FF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884" name="Shape 884"/>
          <p:cNvSpPr/>
          <p:nvPr/>
        </p:nvSpPr>
        <p:spPr>
          <a:xfrm>
            <a:off x="1478475" y="4278625"/>
            <a:ext cx="1941600" cy="429600"/>
          </a:xfrm>
          <a:prstGeom prst="wedgeRoundRectCallout">
            <a:avLst>
              <a:gd fmla="val 60265" name="adj1"/>
              <a:gd fmla="val -123941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樣本1平均數</a:t>
            </a:r>
          </a:p>
        </p:txBody>
      </p:sp>
      <p:sp>
        <p:nvSpPr>
          <p:cNvPr id="885" name="Shape 885"/>
          <p:cNvSpPr/>
          <p:nvPr/>
        </p:nvSpPr>
        <p:spPr>
          <a:xfrm>
            <a:off x="4504374" y="4278625"/>
            <a:ext cx="1984200" cy="429600"/>
          </a:xfrm>
          <a:prstGeom prst="wedgeRoundRectCallout">
            <a:avLst>
              <a:gd fmla="val -49660" name="adj1"/>
              <a:gd fmla="val -123941" name="adj2"/>
              <a:gd fmla="val 0" name="adj3"/>
            </a:avLst>
          </a:prstGeom>
          <a:solidFill>
            <a:srgbClr val="0000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樣本2平均數</a:t>
            </a:r>
          </a:p>
        </p:txBody>
      </p:sp>
      <p:sp>
        <p:nvSpPr>
          <p:cNvPr id="886" name="Shape 886"/>
          <p:cNvSpPr/>
          <p:nvPr/>
        </p:nvSpPr>
        <p:spPr>
          <a:xfrm>
            <a:off x="1878350" y="1554550"/>
            <a:ext cx="127500" cy="274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7" name="Shape 887"/>
          <p:cNvSpPr/>
          <p:nvPr/>
        </p:nvSpPr>
        <p:spPr>
          <a:xfrm rot="5400000">
            <a:off x="6243025" y="3975825"/>
            <a:ext cx="127500" cy="2742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" name="Shape 888"/>
          <p:cNvSpPr txBox="1"/>
          <p:nvPr/>
        </p:nvSpPr>
        <p:spPr>
          <a:xfrm>
            <a:off x="1521900" y="1859350"/>
            <a:ext cx="447000" cy="12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出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現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頻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率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6443875" y="3912675"/>
            <a:ext cx="767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變項</a:t>
            </a:r>
          </a:p>
        </p:txBody>
      </p:sp>
      <p:sp>
        <p:nvSpPr>
          <p:cNvPr id="890" name="Shape 890"/>
          <p:cNvSpPr/>
          <p:nvPr/>
        </p:nvSpPr>
        <p:spPr>
          <a:xfrm>
            <a:off x="2785200" y="5081350"/>
            <a:ext cx="2303700" cy="1306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平均數差異的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t值</a:t>
            </a:r>
          </a:p>
        </p:txBody>
      </p:sp>
      <p:sp>
        <p:nvSpPr>
          <p:cNvPr id="891" name="Shape 891"/>
          <p:cNvSpPr/>
          <p:nvPr/>
        </p:nvSpPr>
        <p:spPr>
          <a:xfrm rot="10800000">
            <a:off x="3420174" y="4313175"/>
            <a:ext cx="1048500" cy="6822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5767600" y="5061150"/>
            <a:ext cx="2155800" cy="13065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t值是隨機發生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的機率值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893" name="Shape 893"/>
          <p:cNvSpPr/>
          <p:nvPr/>
        </p:nvSpPr>
        <p:spPr>
          <a:xfrm flipH="1">
            <a:off x="5168156" y="5452050"/>
            <a:ext cx="5406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37" name="Shape 53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兩組資料的比較才有意義</a:t>
            </a:r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25" y="2073750"/>
            <a:ext cx="3334549" cy="4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237" y="2973224"/>
            <a:ext cx="3233625" cy="324712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1747800" y="4526950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考試</a:t>
            </a:r>
            <a:r>
              <a:rPr lang="zh-TW" sz="2400"/>
              <a:t>成績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6200"/>
              <a:t>87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5731800" y="4526950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考試成績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6200"/>
              <a:t>89</a:t>
            </a:r>
          </a:p>
        </p:txBody>
      </p:sp>
      <p:grpSp>
        <p:nvGrpSpPr>
          <p:cNvPr id="543" name="Shape 543"/>
          <p:cNvGrpSpPr/>
          <p:nvPr/>
        </p:nvGrpSpPr>
        <p:grpSpPr>
          <a:xfrm>
            <a:off x="3399155" y="1603573"/>
            <a:ext cx="2345705" cy="1964790"/>
            <a:chOff x="3012255" y="2082298"/>
            <a:chExt cx="2345705" cy="1964790"/>
          </a:xfrm>
        </p:grpSpPr>
        <p:sp>
          <p:nvSpPr>
            <p:cNvPr id="544" name="Shape 544"/>
            <p:cNvSpPr/>
            <p:nvPr/>
          </p:nvSpPr>
          <p:spPr>
            <a:xfrm>
              <a:off x="3012255" y="2082298"/>
              <a:ext cx="2345705" cy="1964790"/>
            </a:xfrm>
            <a:prstGeom prst="irregularSeal1">
              <a:avLst/>
            </a:prstGeom>
            <a:solidFill>
              <a:srgbClr val="FFFF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0"/>
            </a:p>
          </p:txBody>
        </p:sp>
        <p:sp>
          <p:nvSpPr>
            <p:cNvPr id="545" name="Shape 545"/>
            <p:cNvSpPr txBox="1"/>
            <p:nvPr/>
          </p:nvSpPr>
          <p:spPr>
            <a:xfrm rot="-900226">
              <a:off x="3410933" y="2604744"/>
              <a:ext cx="1637421" cy="733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6400"/>
                <a:t>VS</a:t>
              </a:r>
            </a:p>
          </p:txBody>
        </p:sp>
      </p:grpSp>
      <p:sp>
        <p:nvSpPr>
          <p:cNvPr id="546" name="Shape 546"/>
          <p:cNvSpPr/>
          <p:nvPr/>
        </p:nvSpPr>
        <p:spPr>
          <a:xfrm>
            <a:off x="2489250" y="1411625"/>
            <a:ext cx="773400" cy="763500"/>
          </a:xfrm>
          <a:prstGeom prst="wedgeEllipseCallout">
            <a:avLst>
              <a:gd fmla="val -41444" name="adj1"/>
              <a:gd fmla="val 6066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0" name="Shape 9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Student's t-test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t檢定</a:t>
            </a:r>
          </a:p>
        </p:txBody>
      </p:sp>
      <p:sp>
        <p:nvSpPr>
          <p:cNvPr id="901" name="Shape 9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476250" y="1719800"/>
            <a:ext cx="8191500" cy="477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1908年由</a:t>
            </a:r>
            <a:r>
              <a:rPr lang="zh-TW"/>
              <a:t>威廉·戈塞所提出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應用對象：以</a:t>
            </a:r>
            <a:r>
              <a:rPr lang="zh-TW" u="sng">
                <a:solidFill>
                  <a:srgbClr val="FF0000"/>
                </a:solidFill>
              </a:rPr>
              <a:t>類別資料</a:t>
            </a:r>
            <a:r>
              <a:rPr lang="zh-TW"/>
              <a:t>分組的</a:t>
            </a:r>
            <a:r>
              <a:rPr lang="zh-TW" u="sng">
                <a:solidFill>
                  <a:srgbClr val="FF0000"/>
                </a:solidFill>
              </a:rPr>
              <a:t>連續資料</a:t>
            </a:r>
            <a:r>
              <a:rPr lang="zh-TW"/>
              <a:t>，有母數統計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檢驗一群來自常態分配母體的獨立樣本之期望值，是否為某一實數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二群來自常態分配母體的獨立樣本之期望值的差異，是否為某一實數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</a:pPr>
            <a:r>
              <a:rPr lang="zh-TW">
                <a:solidFill>
                  <a:srgbClr val="FF0000"/>
                </a:solidFill>
              </a:rPr>
              <a:t>基本假設 (使用限制)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b="1" lang="zh-TW"/>
              <a:t>常態性假設</a:t>
            </a:r>
            <a:r>
              <a:rPr lang="zh-TW"/>
              <a:t>：樣本分佈為常態分佈，二群樣本之間的差異也必須是常態分佈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b="1" lang="zh-TW"/>
              <a:t>變異數同質性假設</a:t>
            </a:r>
            <a:r>
              <a:rPr lang="zh-TW"/>
              <a:t>：兩組樣本推估母體變異數之間是否具有同質性，將會影響t值的計算方式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9" name="Shape 909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t檢定的系列家族</a:t>
            </a:r>
          </a:p>
        </p:txBody>
      </p:sp>
      <p:sp>
        <p:nvSpPr>
          <p:cNvPr id="910" name="Shape 91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3421195" y="3702359"/>
            <a:ext cx="2404200" cy="61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獨立樣本t檢定</a:t>
            </a:r>
          </a:p>
        </p:txBody>
      </p:sp>
      <p:sp>
        <p:nvSpPr>
          <p:cNvPr id="912" name="Shape 912"/>
          <p:cNvSpPr/>
          <p:nvPr/>
        </p:nvSpPr>
        <p:spPr>
          <a:xfrm>
            <a:off x="4763878" y="2601775"/>
            <a:ext cx="2501699" cy="61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樣本類型</a:t>
            </a:r>
          </a:p>
        </p:txBody>
      </p:sp>
      <p:sp>
        <p:nvSpPr>
          <p:cNvPr id="913" name="Shape 913"/>
          <p:cNvSpPr/>
          <p:nvPr/>
        </p:nvSpPr>
        <p:spPr>
          <a:xfrm>
            <a:off x="6263540" y="3702359"/>
            <a:ext cx="2404199" cy="614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成對</a:t>
            </a:r>
            <a:r>
              <a:rPr b="1" lang="zh-TW" sz="2400">
                <a:solidFill>
                  <a:srgbClr val="FFFFFF"/>
                </a:solidFill>
              </a:rPr>
              <a:t>樣本t檢定</a:t>
            </a:r>
          </a:p>
        </p:txBody>
      </p:sp>
      <p:sp>
        <p:nvSpPr>
          <p:cNvPr id="914" name="Shape 914"/>
          <p:cNvSpPr/>
          <p:nvPr/>
        </p:nvSpPr>
        <p:spPr>
          <a:xfrm>
            <a:off x="3203887" y="5430675"/>
            <a:ext cx="1317000" cy="928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變異數同質</a:t>
            </a:r>
          </a:p>
        </p:txBody>
      </p:sp>
      <p:sp>
        <p:nvSpPr>
          <p:cNvPr id="915" name="Shape 915"/>
          <p:cNvSpPr/>
          <p:nvPr/>
        </p:nvSpPr>
        <p:spPr>
          <a:xfrm>
            <a:off x="4623100" y="5430675"/>
            <a:ext cx="1317000" cy="928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變異數不同質</a:t>
            </a:r>
          </a:p>
        </p:txBody>
      </p:sp>
      <p:sp>
        <p:nvSpPr>
          <p:cNvPr id="916" name="Shape 916"/>
          <p:cNvSpPr/>
          <p:nvPr/>
        </p:nvSpPr>
        <p:spPr>
          <a:xfrm>
            <a:off x="476245" y="3702359"/>
            <a:ext cx="2404200" cy="614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單一</a:t>
            </a:r>
            <a:r>
              <a:rPr b="1" lang="zh-TW" sz="2400">
                <a:solidFill>
                  <a:srgbClr val="FFFFFF"/>
                </a:solidFill>
              </a:rPr>
              <a:t>樣本t檢定</a:t>
            </a:r>
          </a:p>
        </p:txBody>
      </p:sp>
      <p:sp>
        <p:nvSpPr>
          <p:cNvPr id="917" name="Shape 917"/>
          <p:cNvSpPr/>
          <p:nvPr/>
        </p:nvSpPr>
        <p:spPr>
          <a:xfrm>
            <a:off x="3421203" y="1463950"/>
            <a:ext cx="2501700" cy="6147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樣本組數</a:t>
            </a:r>
          </a:p>
        </p:txBody>
      </p:sp>
      <p:cxnSp>
        <p:nvCxnSpPr>
          <p:cNvPr id="918" name="Shape 918"/>
          <p:cNvCxnSpPr>
            <a:stCxn id="917" idx="2"/>
            <a:endCxn id="916" idx="0"/>
          </p:cNvCxnSpPr>
          <p:nvPr/>
        </p:nvCxnSpPr>
        <p:spPr>
          <a:xfrm rot="5400000">
            <a:off x="2363403" y="1393600"/>
            <a:ext cx="1623600" cy="2993700"/>
          </a:xfrm>
          <a:prstGeom prst="bentConnector3">
            <a:avLst>
              <a:gd fmla="val 993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9" name="Shape 919"/>
          <p:cNvCxnSpPr>
            <a:stCxn id="917" idx="2"/>
            <a:endCxn id="912" idx="0"/>
          </p:cNvCxnSpPr>
          <p:nvPr/>
        </p:nvCxnSpPr>
        <p:spPr>
          <a:xfrm flipH="1" rot="-5400000">
            <a:off x="5081853" y="1668850"/>
            <a:ext cx="523200" cy="1342800"/>
          </a:xfrm>
          <a:prstGeom prst="bentConnector3">
            <a:avLst>
              <a:gd fmla="val 2880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0" name="Shape 920"/>
          <p:cNvCxnSpPr>
            <a:stCxn id="912" idx="2"/>
            <a:endCxn id="911" idx="0"/>
          </p:cNvCxnSpPr>
          <p:nvPr/>
        </p:nvCxnSpPr>
        <p:spPr>
          <a:xfrm rot="5400000">
            <a:off x="5076028" y="2763775"/>
            <a:ext cx="486000" cy="1391400"/>
          </a:xfrm>
          <a:prstGeom prst="bentConnector3">
            <a:avLst>
              <a:gd fmla="val 2406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1" name="Shape 921"/>
          <p:cNvCxnSpPr>
            <a:stCxn id="912" idx="2"/>
            <a:endCxn id="913" idx="0"/>
          </p:cNvCxnSpPr>
          <p:nvPr/>
        </p:nvCxnSpPr>
        <p:spPr>
          <a:xfrm flipH="1" rot="-5400000">
            <a:off x="6497128" y="2734075"/>
            <a:ext cx="486000" cy="1450799"/>
          </a:xfrm>
          <a:prstGeom prst="bentConnector3">
            <a:avLst>
              <a:gd fmla="val 2843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2" name="Shape 922"/>
          <p:cNvCxnSpPr>
            <a:stCxn id="911" idx="2"/>
            <a:endCxn id="914" idx="0"/>
          </p:cNvCxnSpPr>
          <p:nvPr/>
        </p:nvCxnSpPr>
        <p:spPr>
          <a:xfrm rot="5400000">
            <a:off x="3686095" y="4493459"/>
            <a:ext cx="1113600" cy="7608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3" name="Shape 923"/>
          <p:cNvCxnSpPr>
            <a:stCxn id="911" idx="2"/>
            <a:endCxn id="915" idx="0"/>
          </p:cNvCxnSpPr>
          <p:nvPr/>
        </p:nvCxnSpPr>
        <p:spPr>
          <a:xfrm flipH="1" rot="-5400000">
            <a:off x="4395595" y="4544759"/>
            <a:ext cx="1113600" cy="6582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4" name="Shape 924"/>
          <p:cNvSpPr txBox="1"/>
          <p:nvPr/>
        </p:nvSpPr>
        <p:spPr>
          <a:xfrm>
            <a:off x="1627650" y="1830550"/>
            <a:ext cx="1058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一組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6014725" y="1830550"/>
            <a:ext cx="1058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二</a:t>
            </a:r>
            <a:r>
              <a:rPr lang="zh-TW" sz="2400"/>
              <a:t>組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7646200" y="3040775"/>
            <a:ext cx="838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重複量測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3612075" y="3040775"/>
            <a:ext cx="838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個別</a:t>
            </a:r>
            <a:r>
              <a:rPr lang="zh-TW" sz="2400"/>
              <a:t>量測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4651925" y="4397750"/>
            <a:ext cx="2842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變異數同質性檢定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476250" y="4873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以下公式看看就好</a:t>
            </a:r>
            <a:r>
              <a:rPr lang="zh-TW">
                <a:solidFill>
                  <a:schemeClr val="lt1"/>
                </a:solidFill>
              </a:rPr>
              <a:t>，不要背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除非你要考統計研究所...</a:t>
            </a:r>
          </a:p>
        </p:txBody>
      </p:sp>
      <p:sp>
        <p:nvSpPr>
          <p:cNvPr id="936" name="Shape 93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/>
          <p:nvPr/>
        </p:nvSpPr>
        <p:spPr>
          <a:xfrm>
            <a:off x="0" y="1669875"/>
            <a:ext cx="9216300" cy="2766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8000">
                <a:solidFill>
                  <a:srgbClr val="FFFFFF"/>
                </a:solidFill>
              </a:rPr>
              <a:t>WARNING!!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44" name="Shape 9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獨立樣本t檢定的統計量t值計算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樣本統計量</a:t>
            </a:r>
          </a:p>
        </p:txBody>
      </p:sp>
      <p:sp>
        <p:nvSpPr>
          <p:cNvPr id="945" name="Shape 94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吳明隆、涂金堂（2006）。SPSS與統計應用分析。</a:t>
            </a:r>
          </a:p>
        </p:txBody>
      </p:sp>
      <p:pic>
        <p:nvPicPr>
          <p:cNvPr id="946" name="Shape 946"/>
          <p:cNvPicPr preferRelativeResize="0"/>
          <p:nvPr/>
        </p:nvPicPr>
        <p:blipFill rotWithShape="1">
          <a:blip r:embed="rId3">
            <a:alphaModFix/>
          </a:blip>
          <a:srcRect b="76275" l="0" r="0" t="0"/>
          <a:stretch/>
        </p:blipFill>
        <p:spPr>
          <a:xfrm>
            <a:off x="2216625" y="2202612"/>
            <a:ext cx="4784099" cy="7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Shape 9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037" y="3371175"/>
            <a:ext cx="2127924" cy="36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3">
            <a:alphaModFix/>
          </a:blip>
          <a:srcRect b="0" l="0" r="0" t="25755"/>
          <a:stretch/>
        </p:blipFill>
        <p:spPr>
          <a:xfrm>
            <a:off x="2529700" y="3812574"/>
            <a:ext cx="4784099" cy="232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55" name="Shape 9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獨立樣本t檢定的統計量t值計算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變異數同質</a:t>
            </a:r>
          </a:p>
        </p:txBody>
      </p:sp>
      <p:sp>
        <p:nvSpPr>
          <p:cNvPr id="956" name="Shape 95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吳明隆、涂金堂（2006）。SPSS與統計應用分析。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00" y="2319350"/>
            <a:ext cx="7844300" cy="35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64" name="Shape 9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獨立樣本t檢定的統計量t值公式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變異數</a:t>
            </a:r>
            <a:r>
              <a:rPr lang="zh-TW" sz="3200">
                <a:solidFill>
                  <a:srgbClr val="FF0000"/>
                </a:solidFill>
              </a:rPr>
              <a:t>不</a:t>
            </a:r>
            <a:r>
              <a:rPr b="0" lang="zh-TW" sz="3200"/>
              <a:t>同質</a:t>
            </a:r>
          </a:p>
        </p:txBody>
      </p:sp>
      <p:sp>
        <p:nvSpPr>
          <p:cNvPr id="965" name="Shape 96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吳明隆、涂金堂（2006）。SPSS與統計應用分析。</a:t>
            </a:r>
          </a:p>
        </p:txBody>
      </p:sp>
      <p:pic>
        <p:nvPicPr>
          <p:cNvPr id="966" name="Shape 9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025" y="2319350"/>
            <a:ext cx="4823425" cy="21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4">
            <a:alphaModFix/>
          </a:blip>
          <a:srcRect b="0" l="0" r="0" t="68187"/>
          <a:stretch/>
        </p:blipFill>
        <p:spPr>
          <a:xfrm>
            <a:off x="2001687" y="4862149"/>
            <a:ext cx="4784099" cy="9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idx="1" type="body"/>
          </p:nvPr>
        </p:nvSpPr>
        <p:spPr>
          <a:xfrm>
            <a:off x="476250" y="16306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4" name="Shape 9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75" name="Shape 9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機率值p值的</a:t>
            </a:r>
            <a:r>
              <a:rPr b="0" lang="zh-TW" sz="3200"/>
              <a:t>算法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t分佈(t分配)機率</a:t>
            </a:r>
            <a:r>
              <a:rPr lang="zh-TW"/>
              <a:t>表</a:t>
            </a:r>
          </a:p>
        </p:txBody>
      </p:sp>
      <p:sp>
        <p:nvSpPr>
          <p:cNvPr id="976" name="Shape 97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Griffiths, D.（2009）。深入淺出統計學（楊仁和譯）。</a:t>
            </a:r>
          </a:p>
        </p:txBody>
      </p:sp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 b="34045" l="0" r="0" t="0"/>
          <a:stretch/>
        </p:blipFill>
        <p:spPr>
          <a:xfrm>
            <a:off x="0" y="1630674"/>
            <a:ext cx="9144000" cy="49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>
            <a:off x="1138975" y="4821050"/>
            <a:ext cx="1693500" cy="873000"/>
          </a:xfrm>
          <a:prstGeom prst="wedgeRoundRectCallout">
            <a:avLst>
              <a:gd fmla="val -73138" name="adj1"/>
              <a:gd fmla="val -42337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自由度</a:t>
            </a:r>
          </a:p>
        </p:txBody>
      </p:sp>
      <p:sp>
        <p:nvSpPr>
          <p:cNvPr id="979" name="Shape 979"/>
          <p:cNvSpPr/>
          <p:nvPr/>
        </p:nvSpPr>
        <p:spPr>
          <a:xfrm>
            <a:off x="6749575" y="4016550"/>
            <a:ext cx="1970700" cy="1243800"/>
          </a:xfrm>
          <a:prstGeom prst="wedgeRectCallout">
            <a:avLst>
              <a:gd fmla="val -90561" name="adj1"/>
              <a:gd fmla="val 31758" name="adj2"/>
            </a:avLst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100">
                <a:solidFill>
                  <a:srgbClr val="351C75"/>
                </a:solidFill>
              </a:rPr>
              <a:t>檢定統計量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t值</a:t>
            </a:r>
          </a:p>
        </p:txBody>
      </p:sp>
      <p:sp>
        <p:nvSpPr>
          <p:cNvPr id="980" name="Shape 980"/>
          <p:cNvSpPr/>
          <p:nvPr/>
        </p:nvSpPr>
        <p:spPr>
          <a:xfrm>
            <a:off x="3793175" y="1802925"/>
            <a:ext cx="1863900" cy="1315200"/>
          </a:xfrm>
          <a:prstGeom prst="wedgeRectCallout">
            <a:avLst>
              <a:gd fmla="val -62059" name="adj1"/>
              <a:gd fmla="val 106564" name="adj2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981" name="Shape 981"/>
          <p:cNvSpPr/>
          <p:nvPr/>
        </p:nvSpPr>
        <p:spPr>
          <a:xfrm>
            <a:off x="3303850" y="1407550"/>
            <a:ext cx="773400" cy="763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982" name="Shape 982"/>
          <p:cNvSpPr/>
          <p:nvPr/>
        </p:nvSpPr>
        <p:spPr>
          <a:xfrm>
            <a:off x="6402700" y="3616700"/>
            <a:ext cx="773400" cy="763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83" name="Shape 983"/>
          <p:cNvSpPr/>
          <p:nvPr/>
        </p:nvSpPr>
        <p:spPr>
          <a:xfrm>
            <a:off x="2467525" y="4389850"/>
            <a:ext cx="773400" cy="763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90" name="Shape 9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兩組樣本的變異數是否同質？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變異數同質性檢定 (1/2)</a:t>
            </a:r>
          </a:p>
        </p:txBody>
      </p:sp>
      <p:sp>
        <p:nvSpPr>
          <p:cNvPr id="991" name="Shape 99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2" name="Shape 992"/>
          <p:cNvSpPr/>
          <p:nvPr/>
        </p:nvSpPr>
        <p:spPr>
          <a:xfrm>
            <a:off x="943875" y="2012200"/>
            <a:ext cx="2336399" cy="763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樣本1</a:t>
            </a:r>
          </a:p>
        </p:txBody>
      </p:sp>
      <p:sp>
        <p:nvSpPr>
          <p:cNvPr id="993" name="Shape 993"/>
          <p:cNvSpPr/>
          <p:nvPr/>
        </p:nvSpPr>
        <p:spPr>
          <a:xfrm>
            <a:off x="943875" y="3185700"/>
            <a:ext cx="2410800" cy="11796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推估樣本1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母體變異數</a:t>
            </a:r>
          </a:p>
        </p:txBody>
      </p:sp>
      <p:sp>
        <p:nvSpPr>
          <p:cNvPr id="994" name="Shape 994"/>
          <p:cNvSpPr/>
          <p:nvPr/>
        </p:nvSpPr>
        <p:spPr>
          <a:xfrm>
            <a:off x="3251400" y="4756000"/>
            <a:ext cx="2336400" cy="1403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變異數相同的</a:t>
            </a:r>
            <a:br>
              <a:rPr lang="zh-TW" sz="2400"/>
            </a:br>
            <a:r>
              <a:rPr lang="zh-TW" sz="2400"/>
              <a:t>檢定統計量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f值</a:t>
            </a:r>
          </a:p>
        </p:txBody>
      </p:sp>
      <p:sp>
        <p:nvSpPr>
          <p:cNvPr id="995" name="Shape 995"/>
          <p:cNvSpPr/>
          <p:nvPr/>
        </p:nvSpPr>
        <p:spPr>
          <a:xfrm>
            <a:off x="6107150" y="4756000"/>
            <a:ext cx="2336400" cy="1403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f值是隨機發生的機率值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p</a:t>
            </a:r>
            <a:r>
              <a:rPr b="1" lang="zh-TW" sz="3200">
                <a:solidFill>
                  <a:srgbClr val="FFFFFF"/>
                </a:solidFill>
              </a:rPr>
              <a:t>值</a:t>
            </a:r>
          </a:p>
        </p:txBody>
      </p:sp>
      <p:sp>
        <p:nvSpPr>
          <p:cNvPr id="996" name="Shape 996"/>
          <p:cNvSpPr/>
          <p:nvPr/>
        </p:nvSpPr>
        <p:spPr>
          <a:xfrm flipH="1">
            <a:off x="5652731" y="5195350"/>
            <a:ext cx="5406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Shape 997"/>
          <p:cNvSpPr/>
          <p:nvPr/>
        </p:nvSpPr>
        <p:spPr>
          <a:xfrm>
            <a:off x="5476950" y="2012200"/>
            <a:ext cx="2336399" cy="7635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樣本2</a:t>
            </a:r>
          </a:p>
        </p:txBody>
      </p:sp>
      <p:sp>
        <p:nvSpPr>
          <p:cNvPr id="998" name="Shape 998"/>
          <p:cNvSpPr/>
          <p:nvPr/>
        </p:nvSpPr>
        <p:spPr>
          <a:xfrm>
            <a:off x="5476950" y="3185700"/>
            <a:ext cx="2410800" cy="11796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推估樣本2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母體變異數</a:t>
            </a:r>
          </a:p>
        </p:txBody>
      </p:sp>
      <p:sp>
        <p:nvSpPr>
          <p:cNvPr id="999" name="Shape 999"/>
          <p:cNvSpPr/>
          <p:nvPr/>
        </p:nvSpPr>
        <p:spPr>
          <a:xfrm rot="10800000">
            <a:off x="3403825" y="3587904"/>
            <a:ext cx="1893600" cy="10938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0" name="Shape 1000"/>
          <p:cNvSpPr/>
          <p:nvPr/>
        </p:nvSpPr>
        <p:spPr>
          <a:xfrm flipH="1" rot="5400000">
            <a:off x="6412056" y="2725575"/>
            <a:ext cx="5406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Shape 1001"/>
          <p:cNvSpPr/>
          <p:nvPr/>
        </p:nvSpPr>
        <p:spPr>
          <a:xfrm flipH="1" rot="5400000">
            <a:off x="1841781" y="2725575"/>
            <a:ext cx="5406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08" name="Shape 10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兩組樣本的變異數是否同質？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變異數同質性檢定</a:t>
            </a:r>
            <a:r>
              <a:rPr lang="zh-TW">
                <a:solidFill>
                  <a:schemeClr val="dk1"/>
                </a:solidFill>
              </a:rPr>
              <a:t> (2/2)</a:t>
            </a:r>
          </a:p>
        </p:txBody>
      </p:sp>
      <p:sp>
        <p:nvSpPr>
          <p:cNvPr id="1009" name="Shape 1009"/>
          <p:cNvSpPr txBox="1"/>
          <p:nvPr>
            <p:ph idx="3" type="subTitle"/>
          </p:nvPr>
        </p:nvSpPr>
        <p:spPr>
          <a:xfrm>
            <a:off x="629325" y="23290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R-Web的做法</a:t>
            </a:r>
          </a:p>
        </p:txBody>
      </p:sp>
      <p:sp>
        <p:nvSpPr>
          <p:cNvPr id="1010" name="Shape 1010"/>
          <p:cNvSpPr txBox="1"/>
          <p:nvPr>
            <p:ph idx="1" type="body"/>
          </p:nvPr>
        </p:nvSpPr>
        <p:spPr>
          <a:xfrm>
            <a:off x="476250" y="2897031"/>
            <a:ext cx="4022700" cy="313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4800"/>
              <a:t>f</a:t>
            </a:r>
            <a:r>
              <a:rPr b="1" lang="zh-TW" sz="4800"/>
              <a:t>檢定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使用離均差來計算變異數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適用於樣本為常態分配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適用範圍較小</a:t>
            </a:r>
          </a:p>
        </p:txBody>
      </p:sp>
      <p:sp>
        <p:nvSpPr>
          <p:cNvPr id="1011" name="Shape 1011"/>
          <p:cNvSpPr txBox="1"/>
          <p:nvPr>
            <p:ph idx="2" type="body"/>
          </p:nvPr>
        </p:nvSpPr>
        <p:spPr>
          <a:xfrm>
            <a:off x="4629149" y="2897022"/>
            <a:ext cx="3887700" cy="313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zh-TW" sz="4800">
                <a:solidFill>
                  <a:schemeClr val="dk1"/>
                </a:solidFill>
              </a:rPr>
              <a:t>Levene檢定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使用離均差的絕對值來計算變異數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適用於樣本為常態分佈與大部分分佈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適用範圍較廣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2" name="Shape 1012"/>
          <p:cNvSpPr txBox="1"/>
          <p:nvPr>
            <p:ph idx="4" type="subTitle"/>
          </p:nvPr>
        </p:nvSpPr>
        <p:spPr>
          <a:xfrm>
            <a:off x="4632600" y="23290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SPSS的</a:t>
            </a:r>
            <a:r>
              <a:rPr lang="zh-TW"/>
              <a:t>做法</a:t>
            </a:r>
          </a:p>
        </p:txBody>
      </p:sp>
      <p:sp>
        <p:nvSpPr>
          <p:cNvPr id="1013" name="Shape 1013"/>
          <p:cNvSpPr/>
          <p:nvPr/>
        </p:nvSpPr>
        <p:spPr>
          <a:xfrm>
            <a:off x="352800" y="2237717"/>
            <a:ext cx="4157400" cy="3373500"/>
          </a:xfrm>
          <a:prstGeom prst="roundRect">
            <a:avLst>
              <a:gd fmla="val 604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20" name="Shape 102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實作：獨立樣本t檢定</a:t>
            </a:r>
            <a:br>
              <a:rPr lang="zh-TW"/>
            </a:br>
            <a:r>
              <a:rPr b="0" lang="zh-TW" sz="3200"/>
              <a:t>南北民眾的上網時間是否有所差異呢？</a:t>
            </a:r>
          </a:p>
        </p:txBody>
      </p:sp>
      <p:sp>
        <p:nvSpPr>
          <p:cNvPr id="1021" name="Shape 102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3.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53" name="Shape 55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http://money.cnn.com/2017/03/30/technology/pedestrian-safety-smartphones/index.html</a:t>
            </a:r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 u="sng">
                <a:solidFill>
                  <a:srgbClr val="FFFF00"/>
                </a:solidFill>
              </a:rPr>
              <a:t>行人交通事故死亡率</a:t>
            </a:r>
            <a:r>
              <a:rPr lang="zh-TW" sz="3200"/>
              <a:t>大幅提升的原因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lt1"/>
                </a:solidFill>
              </a:rPr>
              <a:t>可能是因為</a:t>
            </a:r>
            <a:r>
              <a:rPr lang="zh-TW" sz="3200" u="sng">
                <a:solidFill>
                  <a:srgbClr val="FFFF00"/>
                </a:solidFill>
              </a:rPr>
              <a:t>智慧型手機</a:t>
            </a:r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569770"/>
            <a:ext cx="8191499" cy="432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28" name="Shape 102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9" name="Shape 1029"/>
          <p:cNvSpPr txBox="1"/>
          <p:nvPr/>
        </p:nvSpPr>
        <p:spPr>
          <a:xfrm>
            <a:off x="4922100" y="2184425"/>
            <a:ext cx="37458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北部民眾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：10筆</a:t>
            </a:r>
          </a:p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南部民眾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：9筆</a:t>
            </a:r>
          </a:p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上網時間 (分鐘)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4922100" y="1027975"/>
            <a:ext cx="38511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南北民眾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上網時間調查</a:t>
            </a:r>
          </a:p>
        </p:txBody>
      </p:sp>
      <p:pic>
        <p:nvPicPr>
          <p:cNvPr id="1031" name="Shape 1031"/>
          <p:cNvPicPr preferRelativeResize="0"/>
          <p:nvPr/>
        </p:nvPicPr>
        <p:blipFill rotWithShape="1">
          <a:blip r:embed="rId3">
            <a:alphaModFix/>
          </a:blip>
          <a:srcRect b="0" l="0" r="29348" t="0"/>
          <a:stretch/>
        </p:blipFill>
        <p:spPr>
          <a:xfrm>
            <a:off x="598575" y="789749"/>
            <a:ext cx="3851099" cy="518731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032" name="Shape 10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625" y="3983400"/>
            <a:ext cx="2947825" cy="22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39" name="Shape 103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資料形態：兩獨立樣本</a:t>
            </a:r>
          </a:p>
        </p:txBody>
      </p:sp>
      <p:pic>
        <p:nvPicPr>
          <p:cNvPr id="1041" name="Shape 1041"/>
          <p:cNvPicPr preferRelativeResize="0"/>
          <p:nvPr/>
        </p:nvPicPr>
        <p:blipFill rotWithShape="1">
          <a:blip r:embed="rId3">
            <a:alphaModFix/>
          </a:blip>
          <a:srcRect b="14719" l="0" r="29348" t="0"/>
          <a:stretch/>
        </p:blipFill>
        <p:spPr>
          <a:xfrm>
            <a:off x="2311500" y="1271775"/>
            <a:ext cx="4521000" cy="51934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42" name="Shape 1042"/>
          <p:cNvSpPr/>
          <p:nvPr/>
        </p:nvSpPr>
        <p:spPr>
          <a:xfrm>
            <a:off x="2945844" y="3187933"/>
            <a:ext cx="1765800" cy="31872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3" name="Shape 1043"/>
          <p:cNvSpPr/>
          <p:nvPr/>
        </p:nvSpPr>
        <p:spPr>
          <a:xfrm>
            <a:off x="4711700" y="3187925"/>
            <a:ext cx="1690800" cy="28542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6402499" y="2149850"/>
            <a:ext cx="1984199" cy="973200"/>
          </a:xfrm>
          <a:prstGeom prst="wedgeRoundRectCallout">
            <a:avLst>
              <a:gd fmla="val -72496" name="adj1"/>
              <a:gd fmla="val 72269" name="adj2"/>
              <a:gd fmla="val 0" name="adj3"/>
            </a:avLst>
          </a:prstGeom>
          <a:solidFill>
            <a:srgbClr val="0000F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第二欄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樣本2</a:t>
            </a:r>
          </a:p>
        </p:txBody>
      </p:sp>
      <p:sp>
        <p:nvSpPr>
          <p:cNvPr id="1045" name="Shape 1045"/>
          <p:cNvSpPr/>
          <p:nvPr/>
        </p:nvSpPr>
        <p:spPr>
          <a:xfrm>
            <a:off x="1195450" y="2006175"/>
            <a:ext cx="1941600" cy="973200"/>
          </a:xfrm>
          <a:prstGeom prst="wedgeRoundRectCallout">
            <a:avLst>
              <a:gd fmla="val 78582" name="adj1"/>
              <a:gd fmla="val 77510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第一欄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樣本1</a:t>
            </a:r>
          </a:p>
        </p:txBody>
      </p:sp>
      <p:sp>
        <p:nvSpPr>
          <p:cNvPr id="1046" name="Shape 1046"/>
          <p:cNvSpPr/>
          <p:nvPr/>
        </p:nvSpPr>
        <p:spPr>
          <a:xfrm>
            <a:off x="2945855" y="3187932"/>
            <a:ext cx="3456600" cy="343200"/>
          </a:xfrm>
          <a:prstGeom prst="rect">
            <a:avLst/>
          </a:prstGeom>
          <a:solidFill>
            <a:srgbClr val="434343">
              <a:alpha val="311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7" name="Shape 1047"/>
          <p:cNvSpPr/>
          <p:nvPr/>
        </p:nvSpPr>
        <p:spPr>
          <a:xfrm>
            <a:off x="527250" y="3765300"/>
            <a:ext cx="1941600" cy="1065900"/>
          </a:xfrm>
          <a:prstGeom prst="wedgeRoundRectCallout">
            <a:avLst>
              <a:gd fmla="val 109956" name="adj1"/>
              <a:gd fmla="val -80355" name="adj2"/>
              <a:gd fmla="val 0" name="adj3"/>
            </a:avLst>
          </a:prstGeom>
          <a:solidFill>
            <a:srgbClr val="666666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第一列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變數名稱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54" name="Shape 10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實作學習單</a:t>
            </a:r>
          </a:p>
        </p:txBody>
      </p:sp>
      <p:sp>
        <p:nvSpPr>
          <p:cNvPr id="1055" name="Shape 105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6" name="Shape 1056"/>
          <p:cNvSpPr/>
          <p:nvPr/>
        </p:nvSpPr>
        <p:spPr>
          <a:xfrm>
            <a:off x="3250200" y="3321675"/>
            <a:ext cx="26436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  <a:r>
              <a:rPr lang="zh-TW" sz="3200"/>
              <a:t>獨立樣本t檢定</a:t>
            </a: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74" y="2452324"/>
            <a:ext cx="1227074" cy="122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64" name="Shape 10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開啟R-Web</a:t>
            </a:r>
          </a:p>
        </p:txBody>
      </p:sp>
      <p:sp>
        <p:nvSpPr>
          <p:cNvPr id="1065" name="Shape 106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6" name="Shape 1066"/>
          <p:cNvSpPr/>
          <p:nvPr/>
        </p:nvSpPr>
        <p:spPr>
          <a:xfrm>
            <a:off x="3250200" y="3380137"/>
            <a:ext cx="2643600" cy="113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R-Web</a:t>
            </a:r>
          </a:p>
        </p:txBody>
      </p:sp>
      <p:pic>
        <p:nvPicPr>
          <p:cNvPr id="1067" name="Shape 10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749" y="2340874"/>
            <a:ext cx="1134494" cy="11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Shape 1068"/>
          <p:cNvSpPr txBox="1"/>
          <p:nvPr/>
        </p:nvSpPr>
        <p:spPr>
          <a:xfrm>
            <a:off x="1016250" y="4839700"/>
            <a:ext cx="71115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http://www.r-web.com.tw/</a:t>
            </a:r>
            <a:r>
              <a:rPr lang="zh-TW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Shape 1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625" y="2152587"/>
            <a:ext cx="3478750" cy="3661261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75" name="Shape 10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76" name="Shape 107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7" name="Shape 1077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獨立樣本t檢定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計算器</a:t>
            </a:r>
          </a:p>
        </p:txBody>
      </p:sp>
      <p:sp>
        <p:nvSpPr>
          <p:cNvPr id="1078" name="Shape 1078"/>
          <p:cNvSpPr/>
          <p:nvPr/>
        </p:nvSpPr>
        <p:spPr>
          <a:xfrm>
            <a:off x="3337331" y="5082850"/>
            <a:ext cx="2643600" cy="109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獨立樣本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t檢定計算器</a:t>
            </a:r>
          </a:p>
        </p:txBody>
      </p:sp>
      <p:pic>
        <p:nvPicPr>
          <p:cNvPr descr="[Slide] web page 網頁 Slide" id="1079" name="Shape 10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231" y="3951250"/>
            <a:ext cx="1243800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>
            <p:ph idx="1" type="body"/>
          </p:nvPr>
        </p:nvSpPr>
        <p:spPr>
          <a:xfrm>
            <a:off x="3899275" y="1783075"/>
            <a:ext cx="4768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開啟檔案並下載CSV檔案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上傳檔案到R-Web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繪製盒鬚圖(箱型圖)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選單⇨分析方法⇨平均數檢定</a:t>
            </a:r>
            <a:br>
              <a:rPr lang="zh-TW"/>
            </a:br>
            <a:r>
              <a:rPr lang="zh-TW"/>
              <a:t>⇨(獨立)雙樣本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設定獨立樣本t檢定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設定獨立樣本t檢定：進階選項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開始分析⇨輸出結果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輸出結果解讀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撰寫推論統計的結論</a:t>
            </a:r>
          </a:p>
        </p:txBody>
      </p:sp>
      <p:sp>
        <p:nvSpPr>
          <p:cNvPr id="1086" name="Shape 10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87" name="Shape 108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W10-a. </a:t>
            </a:r>
            <a:r>
              <a:rPr lang="zh-TW"/>
              <a:t>獨立樣本t檢定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開啟檔案並下載CSV檔案</a:t>
            </a:r>
          </a:p>
        </p:txBody>
      </p:sp>
      <p:sp>
        <p:nvSpPr>
          <p:cNvPr id="1094" name="Shape 10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95" name="Shape 109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/>
        </p:nvSpPr>
        <p:spPr>
          <a:xfrm>
            <a:off x="1221300" y="3321675"/>
            <a:ext cx="26436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實作：獨立樣本t檢定.docx</a:t>
            </a:r>
          </a:p>
        </p:txBody>
      </p:sp>
      <p:pic>
        <p:nvPicPr>
          <p:cNvPr descr="[slide] google doc document homepage webpage slide" id="1097" name="Shape 10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74" y="2452324"/>
            <a:ext cx="1227074" cy="122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/>
          <p:nvPr/>
        </p:nvSpPr>
        <p:spPr>
          <a:xfrm>
            <a:off x="5004200" y="3321675"/>
            <a:ext cx="34218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南北民眾</a:t>
            </a:r>
            <a:b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上網時間調查</a:t>
            </a:r>
            <a:r>
              <a:rPr lang="zh-TW" sz="3200"/>
              <a:t> </a:t>
            </a:r>
            <a:br>
              <a:rPr lang="zh-TW" sz="3200"/>
            </a:br>
            <a:r>
              <a:rPr lang="zh-TW" sz="3200"/>
              <a:t>- data.csv</a:t>
            </a:r>
          </a:p>
        </p:txBody>
      </p:sp>
      <p:pic>
        <p:nvPicPr>
          <p:cNvPr descr="google spreadsheet.png" id="1099" name="Shape 10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974" y="2557200"/>
            <a:ext cx="773749" cy="9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Shape 1100"/>
          <p:cNvSpPr/>
          <p:nvPr/>
        </p:nvSpPr>
        <p:spPr>
          <a:xfrm flipH="1">
            <a:off x="3979651" y="4150000"/>
            <a:ext cx="873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上傳檔案到R-Web</a:t>
            </a:r>
          </a:p>
        </p:txBody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329000" y="1791150"/>
            <a:ext cx="45288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zh-TW"/>
              <a:t>登入R-Web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AutoNum type="arabicPeriod"/>
            </a:pPr>
            <a:r>
              <a:rPr lang="zh-TW"/>
              <a:t>選單 ⇨ 資料處理 ⇨ 管理資料檔</a:t>
            </a:r>
            <a:r>
              <a:rPr lang="zh-TW">
                <a:solidFill>
                  <a:schemeClr val="dk1"/>
                </a:solidFill>
              </a:rPr>
              <a:t> ⇨ 上傳資料檔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zh-TW">
                <a:solidFill>
                  <a:schemeClr val="dk1"/>
                </a:solidFill>
              </a:rPr>
              <a:t>步驟一：選擇資料檔：選擇</a:t>
            </a:r>
            <a:r>
              <a:rPr lang="zh-TW">
                <a:solidFill>
                  <a:srgbClr val="FF0000"/>
                </a:solidFill>
              </a:rPr>
              <a:t>「南北民眾上網時間調查 - data.csv」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zh-TW">
                <a:solidFill>
                  <a:schemeClr val="dk1"/>
                </a:solidFill>
              </a:rPr>
              <a:t>步驟二：上傳資料設定</a:t>
            </a: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zh-TW">
                <a:solidFill>
                  <a:schemeClr val="dk1"/>
                </a:solidFill>
              </a:rPr>
              <a:t>步驟三：修改資料名稱及變數型態：</a:t>
            </a:r>
            <a:r>
              <a:rPr b="1" lang="zh-TW">
                <a:solidFill>
                  <a:srgbClr val="FF0000"/>
                </a:solidFill>
              </a:rPr>
              <a:t>將資料檔名稱命名為今天日期「0425a」</a:t>
            </a:r>
          </a:p>
        </p:txBody>
      </p:sp>
      <p:sp>
        <p:nvSpPr>
          <p:cNvPr id="1108" name="Shape 110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10" name="Shape 11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b="0" l="1099" r="55266" t="18626"/>
          <a:stretch/>
        </p:blipFill>
        <p:spPr>
          <a:xfrm>
            <a:off x="4720125" y="1791149"/>
            <a:ext cx="3989851" cy="4711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12" name="Shape 1112"/>
          <p:cNvSpPr/>
          <p:nvPr/>
        </p:nvSpPr>
        <p:spPr>
          <a:xfrm>
            <a:off x="7782175" y="4429650"/>
            <a:ext cx="927900" cy="2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/>
          <p:nvPr/>
        </p:nvSpPr>
        <p:spPr>
          <a:xfrm>
            <a:off x="6067125" y="4434623"/>
            <a:ext cx="1785000" cy="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14" name="Shape 1114"/>
          <p:cNvSpPr/>
          <p:nvPr/>
        </p:nvSpPr>
        <p:spPr>
          <a:xfrm>
            <a:off x="5525925" y="2578125"/>
            <a:ext cx="3183900" cy="984600"/>
          </a:xfrm>
          <a:prstGeom prst="wedgeRoundRectCallout">
            <a:avLst>
              <a:gd fmla="val 11256" name="adj1"/>
              <a:gd fmla="val 1354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資料檔名稱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0425a</a:t>
            </a:r>
          </a:p>
        </p:txBody>
      </p:sp>
      <p:sp>
        <p:nvSpPr>
          <p:cNvPr id="1115" name="Shape 1115"/>
          <p:cNvSpPr/>
          <p:nvPr/>
        </p:nvSpPr>
        <p:spPr>
          <a:xfrm>
            <a:off x="6219975" y="4499475"/>
            <a:ext cx="1521300" cy="15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6" name="Shape 1116"/>
          <p:cNvSpPr txBox="1"/>
          <p:nvPr/>
        </p:nvSpPr>
        <p:spPr>
          <a:xfrm>
            <a:off x="6139900" y="4379650"/>
            <a:ext cx="689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0425a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繪製盒鬚圖(箱型圖)</a:t>
            </a:r>
          </a:p>
        </p:txBody>
      </p:sp>
      <p:sp>
        <p:nvSpPr>
          <p:cNvPr id="1123" name="Shape 1123"/>
          <p:cNvSpPr txBox="1"/>
          <p:nvPr>
            <p:ph idx="4294967295" type="body"/>
          </p:nvPr>
        </p:nvSpPr>
        <p:spPr>
          <a:xfrm>
            <a:off x="264525" y="1562550"/>
            <a:ext cx="42882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選單 ⇨ 圖表繪製 ⇨ 盒鬚圖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步驟一：資料匯入 </a:t>
            </a:r>
            <a:br>
              <a:rPr lang="zh-TW"/>
            </a:br>
            <a:r>
              <a:rPr lang="zh-TW"/>
              <a:t>剛剛上傳的資料「0425a」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步驟二：參數設定</a:t>
            </a:r>
            <a:br>
              <a:rPr lang="zh-TW"/>
            </a:br>
            <a:r>
              <a:rPr lang="zh-TW"/>
              <a:t>將變數全部移到右邊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按下「繪製圖形」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取得盒鬚圖(箱型圖)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複製盒鬚圖</a:t>
            </a:r>
            <a:r>
              <a:rPr lang="zh-TW">
                <a:solidFill>
                  <a:schemeClr val="dk1"/>
                </a:solidFill>
              </a:rPr>
              <a:t>(箱型圖)</a:t>
            </a:r>
            <a:r>
              <a:rPr lang="zh-TW"/>
              <a:t>圖片，貼上到實作學習單作答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詳細操作請見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W05 資料的中心與離度</a:t>
            </a:r>
          </a:p>
        </p:txBody>
      </p:sp>
      <p:sp>
        <p:nvSpPr>
          <p:cNvPr id="1124" name="Shape 11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25" name="Shape 112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6" name="Shape 1126"/>
          <p:cNvPicPr preferRelativeResize="0"/>
          <p:nvPr/>
        </p:nvPicPr>
        <p:blipFill rotWithShape="1">
          <a:blip r:embed="rId4">
            <a:alphaModFix/>
          </a:blip>
          <a:srcRect b="0" l="0" r="0" t="4425"/>
          <a:stretch/>
        </p:blipFill>
        <p:spPr>
          <a:xfrm>
            <a:off x="4644950" y="1562549"/>
            <a:ext cx="4140200" cy="4711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4. </a:t>
            </a:r>
            <a:r>
              <a:rPr lang="zh-TW"/>
              <a:t>選單</a:t>
            </a:r>
            <a:r>
              <a:rPr lang="zh-TW">
                <a:solidFill>
                  <a:schemeClr val="dk1"/>
                </a:solidFill>
              </a:rPr>
              <a:t>⇨</a:t>
            </a:r>
            <a:r>
              <a:rPr lang="zh-TW"/>
              <a:t>分析方法⇨平均數檢定</a:t>
            </a:r>
            <a:br>
              <a:rPr lang="zh-TW"/>
            </a:br>
            <a:r>
              <a:rPr lang="zh-TW">
                <a:solidFill>
                  <a:schemeClr val="dk1"/>
                </a:solidFill>
              </a:rPr>
              <a:t>⇨(獨立)雙樣本</a:t>
            </a:r>
          </a:p>
        </p:txBody>
      </p:sp>
      <p:sp>
        <p:nvSpPr>
          <p:cNvPr id="1133" name="Shape 11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34" name="Shape 113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5" name="Shape 1135"/>
          <p:cNvPicPr preferRelativeResize="0"/>
          <p:nvPr/>
        </p:nvPicPr>
        <p:blipFill rotWithShape="1">
          <a:blip r:embed="rId3">
            <a:alphaModFix/>
          </a:blip>
          <a:srcRect b="0" l="0" r="2695" t="0"/>
          <a:stretch/>
        </p:blipFill>
        <p:spPr>
          <a:xfrm>
            <a:off x="36050" y="1771250"/>
            <a:ext cx="9143999" cy="47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Shape 1136"/>
          <p:cNvSpPr/>
          <p:nvPr/>
        </p:nvSpPr>
        <p:spPr>
          <a:xfrm>
            <a:off x="3865991" y="2739661"/>
            <a:ext cx="1210200" cy="56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37" name="Shape 1137"/>
          <p:cNvSpPr/>
          <p:nvPr/>
        </p:nvSpPr>
        <p:spPr>
          <a:xfrm>
            <a:off x="3865991" y="3705127"/>
            <a:ext cx="1210200" cy="56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38" name="Shape 1138"/>
          <p:cNvSpPr/>
          <p:nvPr/>
        </p:nvSpPr>
        <p:spPr>
          <a:xfrm>
            <a:off x="6542901" y="4164025"/>
            <a:ext cx="1475100" cy="56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cxnSp>
        <p:nvCxnSpPr>
          <p:cNvPr id="1139" name="Shape 1139"/>
          <p:cNvCxnSpPr>
            <a:stCxn id="1136" idx="2"/>
            <a:endCxn id="1137" idx="0"/>
          </p:cNvCxnSpPr>
          <p:nvPr/>
        </p:nvCxnSpPr>
        <p:spPr>
          <a:xfrm>
            <a:off x="4471091" y="3303061"/>
            <a:ext cx="0" cy="40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0" name="Shape 1140"/>
          <p:cNvCxnSpPr>
            <a:endCxn id="1138" idx="1"/>
          </p:cNvCxnSpPr>
          <p:nvPr/>
        </p:nvCxnSpPr>
        <p:spPr>
          <a:xfrm>
            <a:off x="5076201" y="3986725"/>
            <a:ext cx="1466700" cy="45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62" name="Shape 56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https://technews.tw/2017/03/13/reading-habit/</a:t>
            </a:r>
          </a:p>
        </p:txBody>
      </p:sp>
      <p:sp>
        <p:nvSpPr>
          <p:cNvPr id="563" name="Shape 563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u="sng">
                <a:solidFill>
                  <a:srgbClr val="FFFF00"/>
                </a:solidFill>
              </a:rPr>
              <a:t>電子裝置使用</a:t>
            </a:r>
            <a:r>
              <a:rPr lang="zh-TW" sz="3200"/>
              <a:t>越多，</a:t>
            </a:r>
            <a:r>
              <a:rPr lang="zh-TW" sz="3200" u="sng">
                <a:solidFill>
                  <a:srgbClr val="FFFF00"/>
                </a:solidFill>
              </a:rPr>
              <a:t>閱讀時間</a:t>
            </a:r>
            <a:r>
              <a:rPr lang="zh-TW" sz="3200"/>
              <a:t>越少？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62" y="216975"/>
            <a:ext cx="8024483" cy="472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 rotWithShape="1">
          <a:blip r:embed="rId3">
            <a:alphaModFix/>
          </a:blip>
          <a:srcRect b="6916" l="53907" r="8915" t="0"/>
          <a:stretch/>
        </p:blipFill>
        <p:spPr>
          <a:xfrm>
            <a:off x="6797375" y="983550"/>
            <a:ext cx="2346624" cy="556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Shape 1147"/>
          <p:cNvPicPr preferRelativeResize="0"/>
          <p:nvPr/>
        </p:nvPicPr>
        <p:blipFill rotWithShape="1">
          <a:blip r:embed="rId3">
            <a:alphaModFix/>
          </a:blip>
          <a:srcRect b="6916" l="0" r="60224" t="0"/>
          <a:stretch/>
        </p:blipFill>
        <p:spPr>
          <a:xfrm>
            <a:off x="4286700" y="983550"/>
            <a:ext cx="2510674" cy="556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Shape 1148"/>
          <p:cNvSpPr/>
          <p:nvPr/>
        </p:nvSpPr>
        <p:spPr>
          <a:xfrm>
            <a:off x="4294900" y="1004450"/>
            <a:ext cx="4849200" cy="5548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 txBox="1"/>
          <p:nvPr>
            <p:ph idx="4294967295" type="body"/>
          </p:nvPr>
        </p:nvSpPr>
        <p:spPr>
          <a:xfrm>
            <a:off x="163025" y="1342150"/>
            <a:ext cx="4161300" cy="5160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步驟一：資料匯入 </a:t>
            </a:r>
            <a:br>
              <a:rPr lang="zh-TW"/>
            </a:br>
            <a:r>
              <a:rPr lang="zh-TW"/>
              <a:t>剛剛上傳的資料</a:t>
            </a:r>
            <a:br>
              <a:rPr lang="zh-TW"/>
            </a:br>
            <a:r>
              <a:rPr lang="zh-TW"/>
              <a:t>「0425a」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步驟二：資料型態設定</a:t>
            </a:r>
            <a:br>
              <a:rPr lang="zh-TW"/>
            </a:br>
            <a:r>
              <a:rPr lang="zh-TW"/>
              <a:t>「資料型態為兩獨立樣本」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步驟三：參數設定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檢定樣本一：北部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檢定樣本二：南部</a:t>
            </a:r>
          </a:p>
        </p:txBody>
      </p:sp>
      <p:sp>
        <p:nvSpPr>
          <p:cNvPr id="1150" name="Shape 11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51" name="Shape 115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2" name="Shape 1152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5</a:t>
            </a:r>
            <a:r>
              <a:rPr lang="zh-TW"/>
              <a:t>. 設定獨立樣本t檢定</a:t>
            </a:r>
          </a:p>
        </p:txBody>
      </p:sp>
      <p:sp>
        <p:nvSpPr>
          <p:cNvPr id="1153" name="Shape 1153"/>
          <p:cNvSpPr/>
          <p:nvPr/>
        </p:nvSpPr>
        <p:spPr>
          <a:xfrm>
            <a:off x="5940425" y="2051254"/>
            <a:ext cx="602400" cy="594600"/>
          </a:xfrm>
          <a:prstGeom prst="wedgeEllipseCallout">
            <a:avLst>
              <a:gd fmla="val 102320" name="adj1"/>
              <a:gd fmla="val 273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54" name="Shape 1154"/>
          <p:cNvSpPr/>
          <p:nvPr/>
        </p:nvSpPr>
        <p:spPr>
          <a:xfrm>
            <a:off x="6382050" y="3064354"/>
            <a:ext cx="602400" cy="594600"/>
          </a:xfrm>
          <a:prstGeom prst="wedgeEllipseCallout">
            <a:avLst>
              <a:gd fmla="val 70696" name="adj1"/>
              <a:gd fmla="val 6083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55" name="Shape 1155"/>
          <p:cNvSpPr/>
          <p:nvPr/>
        </p:nvSpPr>
        <p:spPr>
          <a:xfrm>
            <a:off x="7421150" y="4198679"/>
            <a:ext cx="602400" cy="594600"/>
          </a:xfrm>
          <a:prstGeom prst="wedgeEllipseCallout">
            <a:avLst>
              <a:gd fmla="val 70696" name="adj1"/>
              <a:gd fmla="val 6083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56" name="Shape 1156"/>
          <p:cNvSpPr/>
          <p:nvPr/>
        </p:nvSpPr>
        <p:spPr>
          <a:xfrm>
            <a:off x="8212975" y="2665275"/>
            <a:ext cx="857100" cy="15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7" name="Shape 1157"/>
          <p:cNvSpPr txBox="1"/>
          <p:nvPr/>
        </p:nvSpPr>
        <p:spPr>
          <a:xfrm>
            <a:off x="8132900" y="2545450"/>
            <a:ext cx="779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0425a</a:t>
            </a:r>
          </a:p>
        </p:txBody>
      </p:sp>
      <p:sp>
        <p:nvSpPr>
          <p:cNvPr id="1158" name="Shape 1158"/>
          <p:cNvSpPr/>
          <p:nvPr/>
        </p:nvSpPr>
        <p:spPr>
          <a:xfrm>
            <a:off x="6901525" y="2460775"/>
            <a:ext cx="2214900" cy="156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 txBox="1"/>
          <p:nvPr/>
        </p:nvSpPr>
        <p:spPr>
          <a:xfrm>
            <a:off x="6831700" y="2484750"/>
            <a:ext cx="6093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000"/>
              <a:t>0425a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6. 設定獨立樣本t檢定：進階選項</a:t>
            </a:r>
          </a:p>
        </p:txBody>
      </p:sp>
      <p:sp>
        <p:nvSpPr>
          <p:cNvPr id="1166" name="Shape 11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67" name="Shape 116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8" name="Shape 1168"/>
          <p:cNvPicPr preferRelativeResize="0"/>
          <p:nvPr/>
        </p:nvPicPr>
        <p:blipFill rotWithShape="1">
          <a:blip r:embed="rId3">
            <a:alphaModFix/>
          </a:blip>
          <a:srcRect b="0" l="0" r="16464" t="72438"/>
          <a:stretch/>
        </p:blipFill>
        <p:spPr>
          <a:xfrm>
            <a:off x="1853275" y="1013125"/>
            <a:ext cx="7100225" cy="222067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00" y="2518512"/>
            <a:ext cx="4533900" cy="423862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70" name="Shape 1170"/>
          <p:cNvSpPr/>
          <p:nvPr/>
        </p:nvSpPr>
        <p:spPr>
          <a:xfrm>
            <a:off x="6554925" y="2770895"/>
            <a:ext cx="924000" cy="46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71" name="Shape 1171"/>
          <p:cNvSpPr/>
          <p:nvPr/>
        </p:nvSpPr>
        <p:spPr>
          <a:xfrm>
            <a:off x="1143000" y="5308023"/>
            <a:ext cx="2017500" cy="341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72" name="Shape 1172"/>
          <p:cNvSpPr/>
          <p:nvPr/>
        </p:nvSpPr>
        <p:spPr>
          <a:xfrm>
            <a:off x="1905000" y="5706350"/>
            <a:ext cx="762000" cy="341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73" name="Shape 1173"/>
          <p:cNvSpPr/>
          <p:nvPr/>
        </p:nvSpPr>
        <p:spPr>
          <a:xfrm flipH="1" rot="8999693">
            <a:off x="4507822" y="3506145"/>
            <a:ext cx="2146468" cy="52485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/>
        </p:nvSpPr>
        <p:spPr>
          <a:xfrm>
            <a:off x="4162975" y="5118900"/>
            <a:ext cx="4020000" cy="841200"/>
          </a:xfrm>
          <a:prstGeom prst="wedgeRoundRectCallout">
            <a:avLst>
              <a:gd fmla="val -72782" name="adj1"/>
              <a:gd fmla="val -1258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勾選: 顯示樣本敘述統計量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7. </a:t>
            </a:r>
            <a:r>
              <a:rPr lang="zh-TW"/>
              <a:t>開始分析⇨輸出結果</a:t>
            </a:r>
          </a:p>
        </p:txBody>
      </p:sp>
      <p:sp>
        <p:nvSpPr>
          <p:cNvPr id="1181" name="Shape 11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82" name="Shape 118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3" name="Shape 1183"/>
          <p:cNvPicPr preferRelativeResize="0"/>
          <p:nvPr/>
        </p:nvPicPr>
        <p:blipFill rotWithShape="1">
          <a:blip r:embed="rId3">
            <a:alphaModFix/>
          </a:blip>
          <a:srcRect b="0" l="0" r="0" t="74287"/>
          <a:stretch/>
        </p:blipFill>
        <p:spPr>
          <a:xfrm>
            <a:off x="0" y="1307525"/>
            <a:ext cx="9118024" cy="22224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184" name="Shape 1184"/>
          <p:cNvPicPr preferRelativeResize="0"/>
          <p:nvPr/>
        </p:nvPicPr>
        <p:blipFill rotWithShape="1">
          <a:blip r:embed="rId4">
            <a:alphaModFix/>
          </a:blip>
          <a:srcRect b="43093" l="0" r="0" t="23364"/>
          <a:stretch/>
        </p:blipFill>
        <p:spPr>
          <a:xfrm>
            <a:off x="24200" y="3902521"/>
            <a:ext cx="9118024" cy="2650679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85" name="Shape 1185"/>
          <p:cNvSpPr/>
          <p:nvPr/>
        </p:nvSpPr>
        <p:spPr>
          <a:xfrm>
            <a:off x="4087100" y="3117268"/>
            <a:ext cx="883500" cy="357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86" name="Shape 1186"/>
          <p:cNvSpPr/>
          <p:nvPr/>
        </p:nvSpPr>
        <p:spPr>
          <a:xfrm flipH="1" rot="5400000">
            <a:off x="4004150" y="379235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7" name="Shape 1187"/>
          <p:cNvSpPr/>
          <p:nvPr/>
        </p:nvSpPr>
        <p:spPr>
          <a:xfrm>
            <a:off x="1489875" y="5576450"/>
            <a:ext cx="1147200" cy="15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8" name="Shape 1188"/>
          <p:cNvSpPr txBox="1"/>
          <p:nvPr/>
        </p:nvSpPr>
        <p:spPr>
          <a:xfrm>
            <a:off x="1409800" y="5456625"/>
            <a:ext cx="114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0425a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8. </a:t>
            </a:r>
            <a:r>
              <a:rPr lang="zh-TW"/>
              <a:t>輸出結果</a:t>
            </a:r>
            <a:r>
              <a:rPr lang="zh-TW">
                <a:solidFill>
                  <a:schemeClr val="dk1"/>
                </a:solidFill>
              </a:rPr>
              <a:t>解讀：樣本統計量</a:t>
            </a:r>
          </a:p>
        </p:txBody>
      </p:sp>
      <p:sp>
        <p:nvSpPr>
          <p:cNvPr id="1195" name="Shape 1195"/>
          <p:cNvSpPr txBox="1"/>
          <p:nvPr>
            <p:ph idx="4294967295" type="body"/>
          </p:nvPr>
        </p:nvSpPr>
        <p:spPr>
          <a:xfrm>
            <a:off x="268425" y="4729600"/>
            <a:ext cx="8664300" cy="131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北部民眾抽樣的樣本數為10位，上網時間平均數為266.2。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南部民眾抽樣的樣本數為9位，上網時間平均數為219.78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從敘述統計來看，北部民眾上網時數較多</a:t>
            </a:r>
          </a:p>
        </p:txBody>
      </p:sp>
      <p:sp>
        <p:nvSpPr>
          <p:cNvPr id="1196" name="Shape 11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97" name="Shape 119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8" name="Shape 1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50" y="1633700"/>
            <a:ext cx="81153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Shape 1199"/>
          <p:cNvSpPr/>
          <p:nvPr/>
        </p:nvSpPr>
        <p:spPr>
          <a:xfrm>
            <a:off x="4762500" y="2100708"/>
            <a:ext cx="768300" cy="129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00" name="Shape 1200"/>
          <p:cNvSpPr/>
          <p:nvPr/>
        </p:nvSpPr>
        <p:spPr>
          <a:xfrm>
            <a:off x="4216350" y="2100700"/>
            <a:ext cx="546300" cy="129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01" name="Shape 1201"/>
          <p:cNvSpPr/>
          <p:nvPr/>
        </p:nvSpPr>
        <p:spPr>
          <a:xfrm>
            <a:off x="1947650" y="2100700"/>
            <a:ext cx="2268600" cy="129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02" name="Shape 1202"/>
          <p:cNvSpPr/>
          <p:nvPr/>
        </p:nvSpPr>
        <p:spPr>
          <a:xfrm>
            <a:off x="542850" y="4348325"/>
            <a:ext cx="1225500" cy="431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解讀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8</a:t>
            </a:r>
            <a:r>
              <a:rPr lang="zh-TW"/>
              <a:t>. 輸出結果</a:t>
            </a:r>
            <a:r>
              <a:rPr lang="zh-TW">
                <a:solidFill>
                  <a:schemeClr val="dk1"/>
                </a:solidFill>
              </a:rPr>
              <a:t>解讀: </a:t>
            </a:r>
            <a:r>
              <a:rPr lang="zh-TW">
                <a:solidFill>
                  <a:schemeClr val="dk1"/>
                </a:solidFill>
              </a:rPr>
              <a:t>變異數同質性檢定</a:t>
            </a:r>
          </a:p>
        </p:txBody>
      </p:sp>
      <p:sp>
        <p:nvSpPr>
          <p:cNvPr id="1209" name="Shape 12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10" name="Shape 121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1349100"/>
            <a:ext cx="737235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>
            <p:ph idx="4294967295" type="body"/>
          </p:nvPr>
        </p:nvSpPr>
        <p:spPr>
          <a:xfrm>
            <a:off x="268425" y="5075950"/>
            <a:ext cx="8664300" cy="131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檢定統計量f值=0.4127，p值=0.21，未達α=0.05的顯著水準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表示兩組樣本的變異數沒有顯著差異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要使用獨立樣本t檢定中變異數相同的計算方式</a:t>
            </a:r>
          </a:p>
        </p:txBody>
      </p:sp>
      <p:sp>
        <p:nvSpPr>
          <p:cNvPr id="1213" name="Shape 1213"/>
          <p:cNvSpPr/>
          <p:nvPr/>
        </p:nvSpPr>
        <p:spPr>
          <a:xfrm>
            <a:off x="542850" y="4694675"/>
            <a:ext cx="1225500" cy="431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解讀</a:t>
            </a:r>
          </a:p>
        </p:txBody>
      </p:sp>
      <p:sp>
        <p:nvSpPr>
          <p:cNvPr id="1214" name="Shape 1214"/>
          <p:cNvSpPr/>
          <p:nvPr/>
        </p:nvSpPr>
        <p:spPr>
          <a:xfrm>
            <a:off x="2199425" y="2545774"/>
            <a:ext cx="978600" cy="152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15" name="Shape 1215"/>
          <p:cNvSpPr/>
          <p:nvPr/>
        </p:nvSpPr>
        <p:spPr>
          <a:xfrm>
            <a:off x="5100200" y="2545775"/>
            <a:ext cx="675600" cy="152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8</a:t>
            </a:r>
            <a:r>
              <a:rPr lang="zh-TW"/>
              <a:t>. 輸出結果</a:t>
            </a:r>
            <a:r>
              <a:rPr lang="zh-TW">
                <a:solidFill>
                  <a:schemeClr val="dk1"/>
                </a:solidFill>
              </a:rPr>
              <a:t>解讀:</a:t>
            </a:r>
            <a:r>
              <a:rPr lang="zh-TW">
                <a:solidFill>
                  <a:schemeClr val="dk1"/>
                </a:solidFill>
              </a:rPr>
              <a:t>獨立樣本t檢定</a:t>
            </a:r>
            <a:r>
              <a:rPr lang="zh-TW" sz="3200">
                <a:solidFill>
                  <a:schemeClr val="dk1"/>
                </a:solidFill>
              </a:rPr>
              <a:t>(1/2)</a:t>
            </a:r>
          </a:p>
        </p:txBody>
      </p:sp>
      <p:sp>
        <p:nvSpPr>
          <p:cNvPr id="1222" name="Shape 12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23" name="Shape 122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4" name="Shape 1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" y="1100287"/>
            <a:ext cx="8648700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Shape 1225"/>
          <p:cNvSpPr/>
          <p:nvPr/>
        </p:nvSpPr>
        <p:spPr>
          <a:xfrm>
            <a:off x="1454775" y="2234050"/>
            <a:ext cx="917700" cy="175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26" name="Shape 1226"/>
          <p:cNvSpPr/>
          <p:nvPr/>
        </p:nvSpPr>
        <p:spPr>
          <a:xfrm>
            <a:off x="3887975" y="2190750"/>
            <a:ext cx="1203600" cy="184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27" name="Shape 1227"/>
          <p:cNvSpPr/>
          <p:nvPr/>
        </p:nvSpPr>
        <p:spPr>
          <a:xfrm>
            <a:off x="1454775" y="4989575"/>
            <a:ext cx="5397600" cy="36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8</a:t>
            </a:r>
            <a:r>
              <a:rPr lang="zh-TW"/>
              <a:t>. 輸出結果</a:t>
            </a:r>
            <a:r>
              <a:rPr lang="zh-TW">
                <a:solidFill>
                  <a:schemeClr val="dk1"/>
                </a:solidFill>
              </a:rPr>
              <a:t>解讀:獨立樣本t檢定</a:t>
            </a:r>
            <a:r>
              <a:rPr lang="zh-TW" sz="3200">
                <a:solidFill>
                  <a:schemeClr val="dk1"/>
                </a:solidFill>
              </a:rPr>
              <a:t>(2/2)</a:t>
            </a:r>
          </a:p>
        </p:txBody>
      </p:sp>
      <p:sp>
        <p:nvSpPr>
          <p:cNvPr id="1234" name="Shape 12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35" name="Shape 123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6" name="Shape 1236"/>
          <p:cNvSpPr txBox="1"/>
          <p:nvPr>
            <p:ph idx="4294967295" type="body"/>
          </p:nvPr>
        </p:nvSpPr>
        <p:spPr>
          <a:xfrm>
            <a:off x="268425" y="4771150"/>
            <a:ext cx="8664300" cy="131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檢定統計量t值 = 4.0079，p值 = 0.001，小於顯著水準α=0.05。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>
                <a:solidFill>
                  <a:schemeClr val="dk1"/>
                </a:solidFill>
              </a:rPr>
              <a:t>因此拒絕虛無假設，接受對立假設，即南北民眾的上網時間平均數有顯著差異。</a:t>
            </a:r>
          </a:p>
        </p:txBody>
      </p:sp>
      <p:sp>
        <p:nvSpPr>
          <p:cNvPr id="1237" name="Shape 1237"/>
          <p:cNvSpPr/>
          <p:nvPr/>
        </p:nvSpPr>
        <p:spPr>
          <a:xfrm>
            <a:off x="542850" y="4389875"/>
            <a:ext cx="1225500" cy="431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解讀</a:t>
            </a:r>
          </a:p>
        </p:txBody>
      </p:sp>
      <p:pic>
        <p:nvPicPr>
          <p:cNvPr id="1238" name="Shape 1238"/>
          <p:cNvPicPr preferRelativeResize="0"/>
          <p:nvPr/>
        </p:nvPicPr>
        <p:blipFill rotWithShape="1">
          <a:blip r:embed="rId3">
            <a:alphaModFix/>
          </a:blip>
          <a:srcRect b="31067" l="0" r="0" t="0"/>
          <a:stretch/>
        </p:blipFill>
        <p:spPr>
          <a:xfrm>
            <a:off x="135075" y="1100296"/>
            <a:ext cx="8648700" cy="29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Shape 1239"/>
          <p:cNvSpPr/>
          <p:nvPr/>
        </p:nvSpPr>
        <p:spPr>
          <a:xfrm>
            <a:off x="1454775" y="2234050"/>
            <a:ext cx="917700" cy="1759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40" name="Shape 1240"/>
          <p:cNvSpPr/>
          <p:nvPr/>
        </p:nvSpPr>
        <p:spPr>
          <a:xfrm>
            <a:off x="3887975" y="2190750"/>
            <a:ext cx="1203600" cy="184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47" name="Shape 124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結論寫作框架</a:t>
            </a:r>
          </a:p>
        </p:txBody>
      </p:sp>
      <p:graphicFrame>
        <p:nvGraphicFramePr>
          <p:cNvPr id="1248" name="Shape 1248"/>
          <p:cNvGraphicFramePr/>
          <p:nvPr/>
        </p:nvGraphicFramePr>
        <p:xfrm>
          <a:off x="1692000" y="170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{F3D8E6F5-F215-45B9-B674-FE4C83779E10}</a:tableStyleId>
              </a:tblPr>
              <a:tblGrid>
                <a:gridCol w="5760000"/>
              </a:tblGrid>
              <a:tr h="231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研究目的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596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rPr lang="zh-TW" sz="2400"/>
                        <a:t>XXXX</a:t>
                      </a:r>
                      <a:r>
                        <a:rPr lang="zh-TW" sz="2400" u="sng"/>
                        <a:t>(檢定變項1)</a:t>
                      </a:r>
                      <a:r>
                        <a:rPr lang="zh-TW" sz="2400"/>
                        <a:t>XXXXXX</a:t>
                      </a:r>
                    </a:p>
                  </a:txBody>
                  <a:tcPr marT="63500" marB="63500" marR="63500" marL="63500"/>
                </a:tc>
              </a:tr>
              <a:tr h="1144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樣本敘述統計量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596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3500" marB="63500" marR="63500" marL="63500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變異數同質性檢定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7105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t/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63500" marB="63500" marR="63500" marL="63500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獨立樣本t檢定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596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t/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249" name="Shape 1249"/>
          <p:cNvSpPr/>
          <p:nvPr/>
        </p:nvSpPr>
        <p:spPr>
          <a:xfrm>
            <a:off x="2380375" y="4500575"/>
            <a:ext cx="21495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未達顯著水準</a:t>
            </a:r>
          </a:p>
        </p:txBody>
      </p:sp>
      <p:sp>
        <p:nvSpPr>
          <p:cNvPr id="1250" name="Shape 1250"/>
          <p:cNvSpPr/>
          <p:nvPr/>
        </p:nvSpPr>
        <p:spPr>
          <a:xfrm>
            <a:off x="4614125" y="4500575"/>
            <a:ext cx="21495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達到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顯著水準</a:t>
            </a:r>
          </a:p>
        </p:txBody>
      </p:sp>
      <p:sp>
        <p:nvSpPr>
          <p:cNvPr id="1251" name="Shape 1251"/>
          <p:cNvSpPr/>
          <p:nvPr/>
        </p:nvSpPr>
        <p:spPr>
          <a:xfrm>
            <a:off x="2380375" y="5656650"/>
            <a:ext cx="21495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未達顯著水準</a:t>
            </a:r>
          </a:p>
        </p:txBody>
      </p:sp>
      <p:sp>
        <p:nvSpPr>
          <p:cNvPr id="1252" name="Shape 1252"/>
          <p:cNvSpPr/>
          <p:nvPr/>
        </p:nvSpPr>
        <p:spPr>
          <a:xfrm>
            <a:off x="4614125" y="5656650"/>
            <a:ext cx="21495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達到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顯著水準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59" name="Shape 1259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複製實作學習單的結論寫作框架</a:t>
            </a:r>
          </a:p>
        </p:txBody>
      </p:sp>
      <p:sp>
        <p:nvSpPr>
          <p:cNvPr id="1260" name="Shape 126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1" name="Shape 1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575" y="2039200"/>
            <a:ext cx="5616124" cy="39550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62" name="Shape 1262"/>
          <p:cNvSpPr/>
          <p:nvPr/>
        </p:nvSpPr>
        <p:spPr>
          <a:xfrm>
            <a:off x="366225" y="3321675"/>
            <a:ext cx="26436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實作：獨立樣本t檢定.docx</a:t>
            </a:r>
          </a:p>
        </p:txBody>
      </p:sp>
      <p:pic>
        <p:nvPicPr>
          <p:cNvPr descr="[slide] google doc document homepage webpage slide"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099" y="2452324"/>
            <a:ext cx="1227074" cy="122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9. </a:t>
            </a:r>
            <a:r>
              <a:rPr lang="zh-TW"/>
              <a:t>撰寫推論統計的結論 (1/3)</a:t>
            </a:r>
          </a:p>
        </p:txBody>
      </p:sp>
      <p:sp>
        <p:nvSpPr>
          <p:cNvPr id="1270" name="Shape 1270"/>
          <p:cNvSpPr txBox="1"/>
          <p:nvPr>
            <p:ph idx="4294967295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本研究使用獨立樣本t檢定來比較</a:t>
            </a:r>
            <a:r>
              <a:rPr lang="zh-TW" u="sng">
                <a:solidFill>
                  <a:schemeClr val="dk1"/>
                </a:solidFill>
              </a:rPr>
              <a:t>北部民眾</a:t>
            </a:r>
            <a:r>
              <a:rPr lang="zh-TW">
                <a:solidFill>
                  <a:schemeClr val="dk1"/>
                </a:solidFill>
              </a:rPr>
              <a:t>與</a:t>
            </a:r>
            <a:r>
              <a:rPr lang="zh-TW" u="sng">
                <a:solidFill>
                  <a:schemeClr val="dk1"/>
                </a:solidFill>
              </a:rPr>
              <a:t>南部民眾</a:t>
            </a:r>
            <a:r>
              <a:rPr lang="zh-TW">
                <a:solidFill>
                  <a:schemeClr val="dk1"/>
                </a:solidFill>
              </a:rPr>
              <a:t>的</a:t>
            </a:r>
            <a:r>
              <a:rPr lang="zh-TW" u="sng">
                <a:solidFill>
                  <a:schemeClr val="dk1"/>
                </a:solidFill>
              </a:rPr>
              <a:t>上網時間</a:t>
            </a:r>
            <a:r>
              <a:rPr lang="zh-TW">
                <a:solidFill>
                  <a:schemeClr val="dk1"/>
                </a:solidFill>
              </a:rPr>
              <a:t>平均數是否有所差異。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 u="sng"/>
              <a:t>北部民眾</a:t>
            </a:r>
            <a:r>
              <a:rPr lang="zh-TW"/>
              <a:t>抽樣</a:t>
            </a:r>
            <a:r>
              <a:rPr lang="zh-TW" u="sng"/>
              <a:t>10位</a:t>
            </a:r>
            <a:r>
              <a:rPr lang="zh-TW"/>
              <a:t>，</a:t>
            </a:r>
            <a:r>
              <a:rPr lang="zh-TW" u="sng">
                <a:solidFill>
                  <a:schemeClr val="dk1"/>
                </a:solidFill>
              </a:rPr>
              <a:t>上網時間</a:t>
            </a:r>
            <a:r>
              <a:rPr lang="zh-TW"/>
              <a:t>平均數為</a:t>
            </a:r>
            <a:r>
              <a:rPr lang="zh-TW" u="sng"/>
              <a:t>266.2分鐘</a:t>
            </a:r>
            <a:r>
              <a:rPr lang="zh-TW"/>
              <a:t>；</a:t>
            </a:r>
            <a:r>
              <a:rPr lang="zh-TW" u="sng"/>
              <a:t>南部民眾</a:t>
            </a:r>
            <a:r>
              <a:rPr lang="zh-TW"/>
              <a:t>抽樣</a:t>
            </a:r>
            <a:r>
              <a:rPr lang="zh-TW" u="sng"/>
              <a:t>9位</a:t>
            </a:r>
            <a:r>
              <a:rPr lang="zh-TW"/>
              <a:t>，</a:t>
            </a:r>
            <a:r>
              <a:rPr lang="zh-TW" u="sng">
                <a:solidFill>
                  <a:schemeClr val="dk1"/>
                </a:solidFill>
              </a:rPr>
              <a:t>上網時間</a:t>
            </a:r>
            <a:r>
              <a:rPr lang="zh-TW"/>
              <a:t>平均數為</a:t>
            </a:r>
            <a:r>
              <a:rPr lang="zh-TW" u="sng"/>
              <a:t>219.78分鐘</a:t>
            </a:r>
            <a:r>
              <a:rPr lang="zh-TW"/>
              <a:t>。</a:t>
            </a:r>
          </a:p>
        </p:txBody>
      </p:sp>
      <p:sp>
        <p:nvSpPr>
          <p:cNvPr id="1271" name="Shape 12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72" name="Shape 127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670900" y="2308262"/>
            <a:ext cx="29748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研究目的</a:t>
            </a:r>
          </a:p>
        </p:txBody>
      </p:sp>
      <p:sp>
        <p:nvSpPr>
          <p:cNvPr id="1274" name="Shape 1274"/>
          <p:cNvSpPr/>
          <p:nvPr/>
        </p:nvSpPr>
        <p:spPr>
          <a:xfrm>
            <a:off x="670900" y="4192300"/>
            <a:ext cx="32553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樣本敘述統計量</a:t>
            </a:r>
          </a:p>
        </p:txBody>
      </p:sp>
      <p:sp>
        <p:nvSpPr>
          <p:cNvPr id="1275" name="Shape 1275"/>
          <p:cNvSpPr/>
          <p:nvPr/>
        </p:nvSpPr>
        <p:spPr>
          <a:xfrm>
            <a:off x="6180450" y="3555412"/>
            <a:ext cx="2487300" cy="855600"/>
          </a:xfrm>
          <a:prstGeom prst="wedgeRoundRectCallout">
            <a:avLst>
              <a:gd fmla="val -16609" name="adj1"/>
              <a:gd fmla="val -73713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 u="sng">
                <a:solidFill>
                  <a:srgbClr val="FFFFFF"/>
                </a:solidFill>
              </a:rPr>
              <a:t>底線</a:t>
            </a:r>
            <a:r>
              <a:rPr lang="zh-TW" sz="2400" u="sng">
                <a:solidFill>
                  <a:srgbClr val="FFFFFF"/>
                </a:solidFill>
              </a:rPr>
              <a:t>文字</a:t>
            </a:r>
            <a:r>
              <a:rPr lang="zh-TW" sz="2400">
                <a:solidFill>
                  <a:srgbClr val="FFFFFF"/>
                </a:solidFill>
              </a:rPr>
              <a:t>表示是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應該變更的部分</a:t>
            </a:r>
          </a:p>
        </p:txBody>
      </p:sp>
      <p:sp>
        <p:nvSpPr>
          <p:cNvPr id="1276" name="Shape 1276"/>
          <p:cNvSpPr/>
          <p:nvPr/>
        </p:nvSpPr>
        <p:spPr>
          <a:xfrm>
            <a:off x="3926200" y="1630600"/>
            <a:ext cx="2220000" cy="855600"/>
          </a:xfrm>
          <a:prstGeom prst="wedgeRoundRectCallout">
            <a:avLst>
              <a:gd fmla="val -27609" name="adj1"/>
              <a:gd fmla="val 93148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黑字是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你要寫的結論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71" name="Shape 57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https://buzzorange.com/vidaorange/2015/08/03/rich-family-affect-your-major/</a:t>
            </a:r>
          </a:p>
        </p:txBody>
      </p:sp>
      <p:sp>
        <p:nvSpPr>
          <p:cNvPr id="572" name="Shape 572"/>
          <p:cNvSpPr txBox="1"/>
          <p:nvPr>
            <p:ph type="title"/>
          </p:nvPr>
        </p:nvSpPr>
        <p:spPr>
          <a:xfrm>
            <a:off x="476250" y="5358450"/>
            <a:ext cx="8191500" cy="86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u="sng">
                <a:solidFill>
                  <a:srgbClr val="FFFF00"/>
                </a:solidFill>
              </a:rPr>
              <a:t>父母越有錢</a:t>
            </a:r>
            <a:r>
              <a:rPr lang="zh-TW" sz="3200"/>
              <a:t>，孩子越不選實用導向的</a:t>
            </a:r>
            <a:r>
              <a:rPr lang="zh-TW" sz="3200" u="sng">
                <a:solidFill>
                  <a:srgbClr val="FFFF00"/>
                </a:solidFill>
              </a:rPr>
              <a:t>科系</a:t>
            </a:r>
            <a:r>
              <a:rPr lang="zh-TW" sz="3200"/>
              <a:t>？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75" y="304800"/>
            <a:ext cx="7218837" cy="47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8. 撰寫推論統計的結論 (2/3)</a:t>
            </a:r>
          </a:p>
        </p:txBody>
      </p:sp>
      <p:sp>
        <p:nvSpPr>
          <p:cNvPr id="1283" name="Shape 1283"/>
          <p:cNvSpPr txBox="1"/>
          <p:nvPr>
            <p:ph idx="4294967295" type="body"/>
          </p:nvPr>
        </p:nvSpPr>
        <p:spPr>
          <a:xfrm>
            <a:off x="476250" y="1750700"/>
            <a:ext cx="8191500" cy="2971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</a:pPr>
            <a:r>
              <a:rPr lang="zh-TW"/>
              <a:t>在變異數同質性檢定中，檢定統計量f值 = </a:t>
            </a:r>
            <a:r>
              <a:rPr lang="zh-TW" u="sng"/>
              <a:t>0.4127</a:t>
            </a:r>
            <a:r>
              <a:rPr lang="zh-TW"/>
              <a:t>，</a:t>
            </a:r>
            <a:br>
              <a:rPr lang="zh-TW"/>
            </a:br>
            <a:r>
              <a:rPr lang="zh-TW"/>
              <a:t>p值 = </a:t>
            </a:r>
            <a:r>
              <a:rPr lang="zh-TW" u="sng"/>
              <a:t>0.20931</a:t>
            </a:r>
            <a:r>
              <a:rPr lang="zh-TW"/>
              <a:t>，</a:t>
            </a:r>
            <a:r>
              <a:rPr lang="zh-TW" u="sng"/>
              <a:t>未達</a:t>
            </a:r>
            <a:r>
              <a:rPr lang="zh-TW"/>
              <a:t>α=</a:t>
            </a:r>
            <a:r>
              <a:rPr lang="zh-TW"/>
              <a:t>0.05的顯著水準。</a:t>
            </a:r>
          </a:p>
          <a:p>
            <a:pPr indent="0" lvl="0" marL="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</a:pPr>
            <a:r>
              <a:rPr lang="zh-TW"/>
              <a:t>表示兩組樣本的變異數並無顯著差異，因此獨立樣本t檢定採用變異數相同的檢定統計量t值計算方式。</a:t>
            </a:r>
          </a:p>
          <a:p>
            <a:pPr indent="0" lvl="0" marL="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表示兩組樣本的變異數存在顯著差異，因此獨立樣本t檢定採用變異數不相同的檢定統計量t值計算方式。</a:t>
            </a:r>
          </a:p>
        </p:txBody>
      </p:sp>
      <p:sp>
        <p:nvSpPr>
          <p:cNvPr id="1284" name="Shape 12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85" name="Shape 128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6" name="Shape 1286"/>
          <p:cNvSpPr/>
          <p:nvPr/>
        </p:nvSpPr>
        <p:spPr>
          <a:xfrm>
            <a:off x="670900" y="1750700"/>
            <a:ext cx="37650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變異數同質性檢定</a:t>
            </a:r>
          </a:p>
        </p:txBody>
      </p:sp>
      <p:sp>
        <p:nvSpPr>
          <p:cNvPr id="1287" name="Shape 1287"/>
          <p:cNvSpPr/>
          <p:nvPr/>
        </p:nvSpPr>
        <p:spPr>
          <a:xfrm>
            <a:off x="975700" y="3315125"/>
            <a:ext cx="44271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未達α=0.05的顯著水準的寫法</a:t>
            </a:r>
          </a:p>
        </p:txBody>
      </p:sp>
      <p:sp>
        <p:nvSpPr>
          <p:cNvPr id="1288" name="Shape 1288"/>
          <p:cNvSpPr/>
          <p:nvPr/>
        </p:nvSpPr>
        <p:spPr>
          <a:xfrm>
            <a:off x="975700" y="4699575"/>
            <a:ext cx="44271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達到α=0.05的顯著水準的寫法</a:t>
            </a:r>
          </a:p>
        </p:txBody>
      </p:sp>
      <p:sp>
        <p:nvSpPr>
          <p:cNvPr id="1289" name="Shape 1289"/>
          <p:cNvSpPr txBox="1"/>
          <p:nvPr/>
        </p:nvSpPr>
        <p:spPr>
          <a:xfrm>
            <a:off x="5707075" y="3366100"/>
            <a:ext cx="2919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(⇦本實作的情況)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8. 撰寫推論統計的結論 (3/3)</a:t>
            </a:r>
          </a:p>
        </p:txBody>
      </p:sp>
      <p:sp>
        <p:nvSpPr>
          <p:cNvPr id="1296" name="Shape 1296"/>
          <p:cNvSpPr txBox="1"/>
          <p:nvPr>
            <p:ph idx="4294967295" type="body"/>
          </p:nvPr>
        </p:nvSpPr>
        <p:spPr>
          <a:xfrm>
            <a:off x="476250" y="1471100"/>
            <a:ext cx="8191500" cy="307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在獨立樣本t檢定中，</a:t>
            </a:r>
            <a:r>
              <a:rPr lang="zh-TW"/>
              <a:t>檢定</a:t>
            </a:r>
            <a:r>
              <a:rPr lang="zh-TW"/>
              <a:t>統計量t值 = </a:t>
            </a:r>
            <a:r>
              <a:rPr lang="zh-TW" u="sng"/>
              <a:t>4.0079</a:t>
            </a:r>
            <a:r>
              <a:rPr lang="zh-TW"/>
              <a:t>，p值 = </a:t>
            </a:r>
            <a:r>
              <a:rPr lang="zh-TW" u="sng"/>
              <a:t>0.001</a:t>
            </a:r>
            <a:r>
              <a:rPr lang="zh-TW"/>
              <a:t>，</a:t>
            </a:r>
            <a:r>
              <a:rPr lang="zh-TW" u="sng"/>
              <a:t>達到</a:t>
            </a:r>
            <a:r>
              <a:rPr lang="zh-TW">
                <a:solidFill>
                  <a:schemeClr val="dk1"/>
                </a:solidFill>
              </a:rPr>
              <a:t>α=0.05的</a:t>
            </a:r>
            <a:r>
              <a:rPr lang="zh-TW"/>
              <a:t>顯著水準。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因此</a:t>
            </a:r>
            <a:r>
              <a:rPr lang="zh-TW"/>
              <a:t>無法</a:t>
            </a:r>
            <a:r>
              <a:rPr lang="zh-TW"/>
              <a:t>拒絕虛無假設，即</a:t>
            </a:r>
            <a:r>
              <a:rPr lang="zh-TW" u="sng">
                <a:solidFill>
                  <a:schemeClr val="dk1"/>
                </a:solidFill>
              </a:rPr>
              <a:t>北部民眾</a:t>
            </a:r>
            <a:r>
              <a:rPr lang="zh-TW">
                <a:solidFill>
                  <a:schemeClr val="dk1"/>
                </a:solidFill>
              </a:rPr>
              <a:t>與</a:t>
            </a:r>
            <a:r>
              <a:rPr lang="zh-TW" u="sng">
                <a:solidFill>
                  <a:schemeClr val="dk1"/>
                </a:solidFill>
              </a:rPr>
              <a:t>南部民眾</a:t>
            </a:r>
            <a:r>
              <a:rPr lang="zh-TW"/>
              <a:t>的</a:t>
            </a:r>
            <a:r>
              <a:rPr lang="zh-TW" u="sng"/>
              <a:t>上網時間</a:t>
            </a:r>
            <a:r>
              <a:rPr lang="zh-TW"/>
              <a:t>平均數</a:t>
            </a:r>
            <a:r>
              <a:rPr lang="zh-TW"/>
              <a:t>並沒有</a:t>
            </a:r>
            <a:r>
              <a:rPr lang="zh-TW"/>
              <a:t>顯著差異。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1F497D"/>
              </a:solidFill>
            </a:endParaRP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因此拒絕虛無假設，接受對立假設，即</a:t>
            </a:r>
            <a:r>
              <a:rPr lang="zh-TW" u="sng">
                <a:solidFill>
                  <a:schemeClr val="dk1"/>
                </a:solidFill>
              </a:rPr>
              <a:t>北部民眾</a:t>
            </a:r>
            <a:r>
              <a:rPr lang="zh-TW">
                <a:solidFill>
                  <a:schemeClr val="dk1"/>
                </a:solidFill>
              </a:rPr>
              <a:t>與</a:t>
            </a:r>
            <a:r>
              <a:rPr lang="zh-TW" u="sng">
                <a:solidFill>
                  <a:schemeClr val="dk1"/>
                </a:solidFill>
              </a:rPr>
              <a:t>南部民眾</a:t>
            </a:r>
            <a:r>
              <a:rPr lang="zh-TW">
                <a:solidFill>
                  <a:schemeClr val="dk1"/>
                </a:solidFill>
              </a:rPr>
              <a:t>的</a:t>
            </a:r>
            <a:r>
              <a:rPr lang="zh-TW" u="sng">
                <a:solidFill>
                  <a:schemeClr val="dk1"/>
                </a:solidFill>
              </a:rPr>
              <a:t>上網時間</a:t>
            </a:r>
            <a:r>
              <a:rPr lang="zh-TW">
                <a:solidFill>
                  <a:schemeClr val="dk1"/>
                </a:solidFill>
              </a:rPr>
              <a:t>平均數有顯著差異，其中</a:t>
            </a:r>
            <a:r>
              <a:rPr lang="zh-TW" u="sng">
                <a:solidFill>
                  <a:schemeClr val="dk1"/>
                </a:solidFill>
              </a:rPr>
              <a:t>北部民眾</a:t>
            </a:r>
            <a:r>
              <a:rPr lang="zh-TW">
                <a:solidFill>
                  <a:schemeClr val="dk1"/>
                </a:solidFill>
              </a:rPr>
              <a:t>的</a:t>
            </a:r>
            <a:r>
              <a:rPr lang="zh-TW" u="sng">
                <a:solidFill>
                  <a:schemeClr val="dk1"/>
                </a:solidFill>
              </a:rPr>
              <a:t>上網時間</a:t>
            </a:r>
            <a:r>
              <a:rPr lang="zh-TW">
                <a:solidFill>
                  <a:schemeClr val="dk1"/>
                </a:solidFill>
              </a:rPr>
              <a:t>顯著</a:t>
            </a:r>
            <a:r>
              <a:rPr lang="zh-TW" u="sng">
                <a:solidFill>
                  <a:schemeClr val="dk1"/>
                </a:solidFill>
              </a:rPr>
              <a:t>大於南部民眾</a:t>
            </a:r>
            <a:r>
              <a:rPr lang="zh-TW">
                <a:solidFill>
                  <a:schemeClr val="dk1"/>
                </a:solidFill>
              </a:rPr>
              <a:t>。</a:t>
            </a:r>
          </a:p>
        </p:txBody>
      </p:sp>
      <p:sp>
        <p:nvSpPr>
          <p:cNvPr id="1297" name="Shape 12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98" name="Shape 129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9" name="Shape 1299"/>
          <p:cNvSpPr/>
          <p:nvPr/>
        </p:nvSpPr>
        <p:spPr>
          <a:xfrm>
            <a:off x="670900" y="1525925"/>
            <a:ext cx="37650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獨立樣本t檢定</a:t>
            </a:r>
          </a:p>
        </p:txBody>
      </p:sp>
      <p:sp>
        <p:nvSpPr>
          <p:cNvPr id="1300" name="Shape 1300"/>
          <p:cNvSpPr/>
          <p:nvPr/>
        </p:nvSpPr>
        <p:spPr>
          <a:xfrm>
            <a:off x="975700" y="3010325"/>
            <a:ext cx="43839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未達α=0.05的顯著水準的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寫法</a:t>
            </a:r>
          </a:p>
        </p:txBody>
      </p:sp>
      <p:sp>
        <p:nvSpPr>
          <p:cNvPr id="1301" name="Shape 1301"/>
          <p:cNvSpPr/>
          <p:nvPr/>
        </p:nvSpPr>
        <p:spPr>
          <a:xfrm>
            <a:off x="975700" y="4394774"/>
            <a:ext cx="43839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達到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α=0.05的顯著水準的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寫法</a:t>
            </a:r>
          </a:p>
        </p:txBody>
      </p:sp>
      <p:sp>
        <p:nvSpPr>
          <p:cNvPr id="1302" name="Shape 1302"/>
          <p:cNvSpPr txBox="1"/>
          <p:nvPr/>
        </p:nvSpPr>
        <p:spPr>
          <a:xfrm>
            <a:off x="5402275" y="4439025"/>
            <a:ext cx="2919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(⇦本實作的情況)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09" name="Shape 13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實作學習單回答方式調整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複製貼上分析結果</a:t>
            </a:r>
          </a:p>
        </p:txBody>
      </p:sp>
      <p:sp>
        <p:nvSpPr>
          <p:cNvPr id="1310" name="Shape 131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複製分析結果</a:t>
            </a:r>
          </a:p>
        </p:txBody>
      </p:sp>
      <p:sp>
        <p:nvSpPr>
          <p:cNvPr id="1311" name="Shape 1311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2" name="Shape 1312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3" name="Shape 1313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貼上到實作學習單</a:t>
            </a:r>
          </a:p>
        </p:txBody>
      </p:sp>
      <p:sp>
        <p:nvSpPr>
          <p:cNvPr id="1314" name="Shape 131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/>
          <p:nvPr/>
        </p:nvSpPr>
        <p:spPr>
          <a:xfrm flipH="1">
            <a:off x="4047300" y="1915125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16" name="Shape 1316"/>
          <p:cNvPicPr preferRelativeResize="0"/>
          <p:nvPr/>
        </p:nvPicPr>
        <p:blipFill rotWithShape="1">
          <a:blip r:embed="rId3">
            <a:alphaModFix/>
          </a:blip>
          <a:srcRect b="25624" l="0" r="46138" t="15575"/>
          <a:stretch/>
        </p:blipFill>
        <p:spPr>
          <a:xfrm>
            <a:off x="371324" y="2439825"/>
            <a:ext cx="4138800" cy="4032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17" name="Shape 1317"/>
          <p:cNvSpPr/>
          <p:nvPr/>
        </p:nvSpPr>
        <p:spPr>
          <a:xfrm>
            <a:off x="1462100" y="2811125"/>
            <a:ext cx="2991300" cy="580800"/>
          </a:xfrm>
          <a:prstGeom prst="wedgeRoundRectCallout">
            <a:avLst>
              <a:gd fmla="val -29857" name="adj1"/>
              <a:gd fmla="val 9239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選取分析結果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⇨複製</a:t>
            </a:r>
          </a:p>
        </p:txBody>
      </p:sp>
      <p:pic>
        <p:nvPicPr>
          <p:cNvPr id="1318" name="Shape 1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150" y="2439824"/>
            <a:ext cx="3513698" cy="4032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19" name="Shape 1319"/>
          <p:cNvSpPr/>
          <p:nvPr/>
        </p:nvSpPr>
        <p:spPr>
          <a:xfrm>
            <a:off x="5050211" y="4136422"/>
            <a:ext cx="2991299" cy="2138400"/>
          </a:xfrm>
          <a:prstGeom prst="roundRect">
            <a:avLst>
              <a:gd fmla="val 23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20" name="Shape 1320"/>
          <p:cNvSpPr/>
          <p:nvPr/>
        </p:nvSpPr>
        <p:spPr>
          <a:xfrm>
            <a:off x="7306650" y="3829450"/>
            <a:ext cx="1210200" cy="630000"/>
          </a:xfrm>
          <a:prstGeom prst="wedgeRoundRectCallout">
            <a:avLst>
              <a:gd fmla="val -66596" name="adj1"/>
              <a:gd fmla="val -304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貼上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7" name="Shape 13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28" name="Shape 132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W10-a. 獨立樣本t檢定</a:t>
            </a:r>
          </a:p>
        </p:txBody>
      </p:sp>
      <p:sp>
        <p:nvSpPr>
          <p:cNvPr id="1329" name="Shape 1329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實作囉！</a:t>
            </a:r>
          </a:p>
        </p:txBody>
      </p:sp>
      <p:pic>
        <p:nvPicPr>
          <p:cNvPr id="1330" name="Shape 1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287" y="1783075"/>
            <a:ext cx="6125328" cy="4711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Shape 1336"/>
          <p:cNvGrpSpPr/>
          <p:nvPr/>
        </p:nvGrpSpPr>
        <p:grpSpPr>
          <a:xfrm>
            <a:off x="703075" y="1567900"/>
            <a:ext cx="5519650" cy="4677099"/>
            <a:chOff x="169675" y="1567900"/>
            <a:chExt cx="5519650" cy="4677099"/>
          </a:xfrm>
        </p:grpSpPr>
        <p:pic>
          <p:nvPicPr>
            <p:cNvPr id="1337" name="Shape 1337"/>
            <p:cNvPicPr preferRelativeResize="0"/>
            <p:nvPr/>
          </p:nvPicPr>
          <p:blipFill rotWithShape="1">
            <a:blip r:embed="rId3">
              <a:alphaModFix/>
            </a:blip>
            <a:srcRect b="6380" l="13910" r="9741" t="12752"/>
            <a:stretch/>
          </p:blipFill>
          <p:spPr>
            <a:xfrm>
              <a:off x="169675" y="1567900"/>
              <a:ext cx="5519550" cy="46770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38" name="Shape 1338"/>
            <p:cNvCxnSpPr/>
            <p:nvPr/>
          </p:nvCxnSpPr>
          <p:spPr>
            <a:xfrm>
              <a:off x="373625" y="3312400"/>
              <a:ext cx="5315700" cy="0"/>
            </a:xfrm>
            <a:prstGeom prst="straightConnector1">
              <a:avLst/>
            </a:prstGeom>
            <a:noFill/>
            <a:ln cap="flat" cmpd="sng" w="38100">
              <a:solidFill>
                <a:srgbClr val="38761D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339" name="Shape 1339"/>
            <p:cNvCxnSpPr/>
            <p:nvPr/>
          </p:nvCxnSpPr>
          <p:spPr>
            <a:xfrm>
              <a:off x="373625" y="3388900"/>
              <a:ext cx="5315700" cy="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340" name="Shape 1340"/>
            <p:cNvSpPr/>
            <p:nvPr/>
          </p:nvSpPr>
          <p:spPr>
            <a:xfrm>
              <a:off x="3254500" y="3388900"/>
              <a:ext cx="2294400" cy="1531500"/>
            </a:xfrm>
            <a:prstGeom prst="rect">
              <a:avLst/>
            </a:prstGeom>
            <a:solidFill>
              <a:srgbClr val="C9DAF8">
                <a:alpha val="45770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1" name="Shape 1341"/>
            <p:cNvSpPr/>
            <p:nvPr/>
          </p:nvSpPr>
          <p:spPr>
            <a:xfrm>
              <a:off x="373625" y="2307250"/>
              <a:ext cx="2294400" cy="1005300"/>
            </a:xfrm>
            <a:prstGeom prst="rect">
              <a:avLst/>
            </a:prstGeom>
            <a:solidFill>
              <a:srgbClr val="D9EAD3">
                <a:alpha val="48080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2" name="Shape 1342"/>
            <p:cNvSpPr txBox="1"/>
            <p:nvPr/>
          </p:nvSpPr>
          <p:spPr>
            <a:xfrm>
              <a:off x="3351100" y="3465400"/>
              <a:ext cx="21012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2400">
                  <a:solidFill>
                    <a:srgbClr val="0000FF"/>
                  </a:solidFill>
                </a:rPr>
                <a:t>南</a:t>
              </a:r>
              <a:r>
                <a:rPr lang="zh-TW" sz="2400">
                  <a:solidFill>
                    <a:srgbClr val="0000FF"/>
                  </a:solidFill>
                </a:rPr>
                <a:t>部民眾Q3</a:t>
              </a:r>
            </a:p>
          </p:txBody>
        </p:sp>
        <p:sp>
          <p:nvSpPr>
            <p:cNvPr id="1343" name="Shape 1343"/>
            <p:cNvSpPr txBox="1"/>
            <p:nvPr/>
          </p:nvSpPr>
          <p:spPr>
            <a:xfrm>
              <a:off x="415775" y="2911900"/>
              <a:ext cx="2210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2400">
                  <a:solidFill>
                    <a:srgbClr val="38761D"/>
                  </a:solidFill>
                </a:rPr>
                <a:t>北部民眾Q1</a:t>
              </a:r>
            </a:p>
          </p:txBody>
        </p:sp>
      </p:grpSp>
      <p:sp>
        <p:nvSpPr>
          <p:cNvPr id="1344" name="Shape 13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再</a:t>
            </a:r>
            <a:r>
              <a:rPr lang="zh-TW"/>
              <a:t>回頭看看箱型圖</a:t>
            </a:r>
          </a:p>
        </p:txBody>
      </p:sp>
      <p:sp>
        <p:nvSpPr>
          <p:cNvPr id="1345" name="Shape 134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6" name="Shape 13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47" name="Shape 1347"/>
          <p:cNvSpPr/>
          <p:nvPr/>
        </p:nvSpPr>
        <p:spPr>
          <a:xfrm>
            <a:off x="6440575" y="3394550"/>
            <a:ext cx="1797300" cy="1207800"/>
          </a:xfrm>
          <a:prstGeom prst="wedgeRoundRectCallout">
            <a:avLst>
              <a:gd fmla="val -66995" name="adj1"/>
              <a:gd fmla="val -5160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極有可能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差異達到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顯著水準</a:t>
            </a:r>
          </a:p>
        </p:txBody>
      </p:sp>
      <p:sp>
        <p:nvSpPr>
          <p:cNvPr id="1348" name="Shape 1348"/>
          <p:cNvSpPr txBox="1"/>
          <p:nvPr/>
        </p:nvSpPr>
        <p:spPr>
          <a:xfrm>
            <a:off x="6192025" y="2432525"/>
            <a:ext cx="2294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38761D"/>
                </a:solidFill>
              </a:rPr>
              <a:t>北部民眾Q1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大於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hlink"/>
                </a:solidFill>
              </a:rPr>
              <a:t>南部民眾Q3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55" name="Shape 1355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  <p:sp>
        <p:nvSpPr>
          <p:cNvPr id="1356" name="Shape 135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課堂練習：</a:t>
            </a:r>
            <a:br>
              <a:rPr lang="zh-TW"/>
            </a:br>
            <a:r>
              <a:rPr lang="zh-TW"/>
              <a:t>教育程度會影響服務滿意度嗎？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63" name="Shape 13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電信業者質疑，客戶的</a:t>
            </a:r>
            <a:r>
              <a:rPr lang="zh-TW" sz="3200" u="sng"/>
              <a:t>教育水準</a:t>
            </a:r>
            <a:r>
              <a:rPr lang="zh-TW" sz="3200"/>
              <a:t>的不同，</a:t>
            </a:r>
            <a:br>
              <a:rPr lang="zh-TW" sz="3200"/>
            </a:br>
            <a:r>
              <a:rPr lang="zh-TW" sz="3200"/>
              <a:t>會影響他們的</a:t>
            </a:r>
            <a:r>
              <a:rPr lang="zh-TW" sz="3200" u="sng"/>
              <a:t>服務滿意度</a:t>
            </a:r>
          </a:p>
        </p:txBody>
      </p:sp>
      <p:sp>
        <p:nvSpPr>
          <p:cNvPr id="1364" name="Shape 136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zh-TW"/>
              <a:t>圖片來源：http://kittens.articlepac.com/cute-funny-kittens-2/</a:t>
            </a:r>
          </a:p>
        </p:txBody>
      </p:sp>
      <p:pic>
        <p:nvPicPr>
          <p:cNvPr id="1365" name="Shape 1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50" y="1560237"/>
            <a:ext cx="6134300" cy="460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Shape 1366"/>
          <p:cNvSpPr/>
          <p:nvPr/>
        </p:nvSpPr>
        <p:spPr>
          <a:xfrm>
            <a:off x="5307200" y="3142850"/>
            <a:ext cx="3247800" cy="1435500"/>
          </a:xfrm>
          <a:prstGeom prst="leftArrowCallout">
            <a:avLst>
              <a:gd fmla="val 25000" name="adj1"/>
              <a:gd fmla="val 25000" name="adj2"/>
              <a:gd fmla="val 25000" name="adj3"/>
              <a:gd fmla="val 81107" name="adj4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本公司的服務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只有聰明人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才懂得欣賞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Shape 1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50" y="285600"/>
            <a:ext cx="3581400" cy="56959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73" name="Shape 13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74" name="Shape 137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圖片來源：https://goo.gl/KcoAul</a:t>
            </a:r>
          </a:p>
        </p:txBody>
      </p:sp>
      <p:sp>
        <p:nvSpPr>
          <p:cNvPr id="1375" name="Shape 1375"/>
          <p:cNvSpPr txBox="1"/>
          <p:nvPr/>
        </p:nvSpPr>
        <p:spPr>
          <a:xfrm>
            <a:off x="4922100" y="1955825"/>
            <a:ext cx="37458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高中以下的滿意度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：12筆</a:t>
            </a:r>
          </a:p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大學以上的滿意度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：18筆</a:t>
            </a:r>
          </a:p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滿意度：1~5</a:t>
            </a:r>
          </a:p>
        </p:txBody>
      </p:sp>
      <p:sp>
        <p:nvSpPr>
          <p:cNvPr id="1376" name="Shape 1376"/>
          <p:cNvSpPr txBox="1"/>
          <p:nvPr/>
        </p:nvSpPr>
        <p:spPr>
          <a:xfrm>
            <a:off x="4922100" y="799375"/>
            <a:ext cx="38511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教育程度與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服務滿意度調查</a:t>
            </a:r>
          </a:p>
        </p:txBody>
      </p:sp>
      <p:pic>
        <p:nvPicPr>
          <p:cNvPr id="1377" name="Shape 1377"/>
          <p:cNvPicPr preferRelativeResize="0"/>
          <p:nvPr/>
        </p:nvPicPr>
        <p:blipFill rotWithShape="1">
          <a:blip r:embed="rId4">
            <a:alphaModFix/>
          </a:blip>
          <a:srcRect b="19589" l="15265" r="12490" t="23922"/>
          <a:stretch/>
        </p:blipFill>
        <p:spPr>
          <a:xfrm>
            <a:off x="5522400" y="3772802"/>
            <a:ext cx="2545200" cy="248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Shape 13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84" name="Shape 138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W10-b. 教育程度會</a:t>
            </a:r>
            <a:br>
              <a:rPr lang="zh-TW"/>
            </a:br>
            <a:r>
              <a:rPr lang="zh-TW"/>
              <a:t>影響服務滿意度嗎？</a:t>
            </a:r>
          </a:p>
        </p:txBody>
      </p:sp>
      <p:sp>
        <p:nvSpPr>
          <p:cNvPr id="1385" name="Shape 1385"/>
          <p:cNvSpPr txBox="1"/>
          <p:nvPr>
            <p:ph idx="1" type="body"/>
          </p:nvPr>
        </p:nvSpPr>
        <p:spPr>
          <a:xfrm>
            <a:off x="3948250" y="1479375"/>
            <a:ext cx="471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開啟檔案並下載CSV檔案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上傳檔案到R-Web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繪製盒鬚圖(箱型圖)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選單⇨分析方法⇨平均數檢定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⇨(獨立)雙樣本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設定獨立樣本t檢定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設定獨立樣本t檢定：進階選項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開始分析⇨輸出結果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輸出結果解讀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撰寫推論統計的結論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/>
              <a:t>W10-b. 教育程度會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影響服務滿意度嗎？</a:t>
            </a:r>
          </a:p>
        </p:txBody>
      </p:sp>
      <p:sp>
        <p:nvSpPr>
          <p:cNvPr id="1392" name="Shape 13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3" name="Shape 13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94" name="Shape 1394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來練習！</a:t>
            </a:r>
          </a:p>
        </p:txBody>
      </p:sp>
      <p:pic>
        <p:nvPicPr>
          <p:cNvPr id="1395" name="Shape 1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050" y="1783075"/>
            <a:ext cx="4105812" cy="4711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80" name="Shape 58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圖片來源：https://goo.gl/IaFntH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" y="1329753"/>
            <a:ext cx="9144000" cy="515619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真的假的？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Shape 1401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4063599" y="3223499"/>
            <a:ext cx="4903470" cy="3743117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0" y="8625"/>
            <a:ext cx="9144000" cy="350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91" name="Shape 59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逆轉裁判系列 https://goo.gl/U6UCaH</a:t>
            </a:r>
          </a:p>
        </p:txBody>
      </p:sp>
      <p:pic>
        <p:nvPicPr>
          <p:cNvPr id="592" name="Shape 592"/>
          <p:cNvPicPr preferRelativeResize="0"/>
          <p:nvPr/>
        </p:nvPicPr>
        <p:blipFill rotWithShape="1">
          <a:blip r:embed="rId3">
            <a:alphaModFix/>
          </a:blip>
          <a:srcRect b="51943" l="0" r="0" t="0"/>
          <a:stretch/>
        </p:blipFill>
        <p:spPr>
          <a:xfrm>
            <a:off x="6412400" y="202199"/>
            <a:ext cx="2554675" cy="32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76952"/>
            <a:ext cx="4623700" cy="28762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/>
        </p:nvSpPr>
        <p:spPr>
          <a:xfrm rot="-899898">
            <a:off x="5046374" y="4355025"/>
            <a:ext cx="3310786" cy="13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0000"/>
                </a:solidFill>
              </a:rPr>
              <a:t>很異常！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0000"/>
                </a:solidFill>
              </a:rPr>
              <a:t>太奇怪了！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200400" y="1008100"/>
            <a:ext cx="6290099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TW" sz="4800"/>
              <a:t>這兩種變項...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zh-TW" sz="4800"/>
              <a:t>應該沒什麼關係。</a:t>
            </a:r>
          </a:p>
        </p:txBody>
      </p:sp>
      <p:sp>
        <p:nvSpPr>
          <p:cNvPr id="596" name="Shape 596"/>
          <p:cNvSpPr/>
          <p:nvPr/>
        </p:nvSpPr>
        <p:spPr>
          <a:xfrm>
            <a:off x="642624" y="5692600"/>
            <a:ext cx="19515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對立方</a:t>
            </a:r>
          </a:p>
        </p:txBody>
      </p:sp>
      <p:sp>
        <p:nvSpPr>
          <p:cNvPr id="597" name="Shape 597"/>
          <p:cNvSpPr/>
          <p:nvPr/>
        </p:nvSpPr>
        <p:spPr>
          <a:xfrm>
            <a:off x="6687973" y="2593600"/>
            <a:ext cx="2279100" cy="7635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虛無方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04" name="Shape 6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476250" y="1783075"/>
            <a:ext cx="8191500" cy="309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談資料蒐集方法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學生t檢定之獨立樣本t檢定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實作：獨立樣本t檢定</a:t>
            </a:r>
            <a:br>
              <a:rPr lang="zh-TW"/>
            </a:br>
            <a:r>
              <a:rPr lang="zh-TW" u="sng"/>
              <a:t>南北民眾</a:t>
            </a:r>
            <a:r>
              <a:rPr lang="zh-TW"/>
              <a:t>的</a:t>
            </a:r>
            <a:r>
              <a:rPr lang="zh-TW" u="sng"/>
              <a:t>上網時間</a:t>
            </a:r>
            <a:r>
              <a:rPr lang="zh-TW"/>
              <a:t>是否有所差異呢？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課堂練習：</a:t>
            </a:r>
            <a:r>
              <a:rPr lang="zh-TW" u="sng"/>
              <a:t>教育程度</a:t>
            </a:r>
            <a:r>
              <a:rPr lang="zh-TW"/>
              <a:t>會影響</a:t>
            </a:r>
            <a:r>
              <a:rPr lang="zh-TW" u="sng"/>
              <a:t>服務滿意度</a:t>
            </a:r>
            <a:r>
              <a:rPr lang="zh-TW"/>
              <a:t>嗎？</a:t>
            </a:r>
          </a:p>
        </p:txBody>
      </p:sp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1569950" y="4708100"/>
            <a:ext cx="1981550" cy="17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/>
          <p:nvPr/>
        </p:nvSpPr>
        <p:spPr>
          <a:xfrm>
            <a:off x="1845525" y="5967750"/>
            <a:ext cx="1627800" cy="53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虛無方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10450" y="4708100"/>
            <a:ext cx="2966080" cy="1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/>
          <p:nvPr/>
        </p:nvSpPr>
        <p:spPr>
          <a:xfrm>
            <a:off x="5572475" y="5943900"/>
            <a:ext cx="1627799" cy="585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對立方</a:t>
            </a:r>
          </a:p>
        </p:txBody>
      </p:sp>
      <p:grpSp>
        <p:nvGrpSpPr>
          <p:cNvPr id="610" name="Shape 610"/>
          <p:cNvGrpSpPr/>
          <p:nvPr/>
        </p:nvGrpSpPr>
        <p:grpSpPr>
          <a:xfrm>
            <a:off x="3423125" y="4881777"/>
            <a:ext cx="1921536" cy="1609470"/>
            <a:chOff x="3048600" y="4538652"/>
            <a:chExt cx="1921536" cy="1609470"/>
          </a:xfrm>
        </p:grpSpPr>
        <p:sp>
          <p:nvSpPr>
            <p:cNvPr id="611" name="Shape 611"/>
            <p:cNvSpPr/>
            <p:nvPr/>
          </p:nvSpPr>
          <p:spPr>
            <a:xfrm>
              <a:off x="3048600" y="4538652"/>
              <a:ext cx="1921536" cy="1609470"/>
            </a:xfrm>
            <a:prstGeom prst="irregularSeal1">
              <a:avLst/>
            </a:prstGeom>
            <a:solidFill>
              <a:srgbClr val="FFFF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6200"/>
            </a:p>
          </p:txBody>
        </p:sp>
        <p:sp>
          <p:nvSpPr>
            <p:cNvPr id="612" name="Shape 612"/>
            <p:cNvSpPr txBox="1"/>
            <p:nvPr/>
          </p:nvSpPr>
          <p:spPr>
            <a:xfrm rot="-899798">
              <a:off x="3375121" y="4966706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4800"/>
                <a:t>VS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